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6"/>
  </p:notesMasterIdLst>
  <p:sldIdLst>
    <p:sldId id="259" r:id="rId5"/>
    <p:sldId id="288" r:id="rId6"/>
    <p:sldId id="289" r:id="rId7"/>
    <p:sldId id="261" r:id="rId8"/>
    <p:sldId id="280" r:id="rId9"/>
    <p:sldId id="282" r:id="rId10"/>
    <p:sldId id="271" r:id="rId11"/>
    <p:sldId id="283" r:id="rId12"/>
    <p:sldId id="269" r:id="rId13"/>
    <p:sldId id="270" r:id="rId14"/>
    <p:sldId id="272" r:id="rId15"/>
    <p:sldId id="273" r:id="rId16"/>
    <p:sldId id="284" r:id="rId17"/>
    <p:sldId id="274" r:id="rId18"/>
    <p:sldId id="275" r:id="rId19"/>
    <p:sldId id="276" r:id="rId20"/>
    <p:sldId id="285" r:id="rId21"/>
    <p:sldId id="286" r:id="rId22"/>
    <p:sldId id="287" r:id="rId23"/>
    <p:sldId id="279" r:id="rId24"/>
    <p:sldId id="278" r:id="rId25"/>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4FF6C30-77F5-4FCB-92F8-4E1EB66CC55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BBFDD38-39DE-4492-B892-9E5D0CCE3E47}">
      <dgm:prSet phldrT="[Text]" custT="1"/>
      <dgm:spPr/>
      <dgm:t>
        <a:bodyPr/>
        <a:lstStyle/>
        <a:p>
          <a:r>
            <a:rPr lang="en-US" sz="2400" dirty="0"/>
            <a:t>Administrative Denial</a:t>
          </a:r>
        </a:p>
      </dgm:t>
    </dgm:pt>
    <dgm:pt modelId="{EB402C13-BA8C-4AD8-AE43-C091CEDA51BD}" type="parTrans" cxnId="{44982314-6D2F-417F-B938-B1D3C3541F08}">
      <dgm:prSet/>
      <dgm:spPr/>
      <dgm:t>
        <a:bodyPr/>
        <a:lstStyle/>
        <a:p>
          <a:endParaRPr lang="en-US"/>
        </a:p>
      </dgm:t>
    </dgm:pt>
    <dgm:pt modelId="{EF1750A3-F2E7-4A1D-A4A4-D2519C0B47D0}" type="sibTrans" cxnId="{44982314-6D2F-417F-B938-B1D3C3541F08}">
      <dgm:prSet/>
      <dgm:spPr/>
      <dgm:t>
        <a:bodyPr/>
        <a:lstStyle/>
        <a:p>
          <a:endParaRPr lang="en-US"/>
        </a:p>
      </dgm:t>
    </dgm:pt>
    <dgm:pt modelId="{C7566DA8-E993-4236-A401-FAD1D07ECE25}">
      <dgm:prSet phldrT="[Text]"/>
      <dgm:spPr/>
      <dgm:t>
        <a:bodyPr/>
        <a:lstStyle/>
        <a:p>
          <a:r>
            <a:rPr lang="en-US" dirty="0"/>
            <a:t>When any portion of the review is denied because it does not comply with Medicaid regulations</a:t>
          </a:r>
        </a:p>
      </dgm:t>
    </dgm:pt>
    <dgm:pt modelId="{E049CFE9-15EF-4EF1-BE08-60FFF44F1DC1}" type="parTrans" cxnId="{C88AD288-BBE6-4C81-8BC2-37CF289EE5A3}">
      <dgm:prSet/>
      <dgm:spPr/>
      <dgm:t>
        <a:bodyPr/>
        <a:lstStyle/>
        <a:p>
          <a:endParaRPr lang="en-US"/>
        </a:p>
      </dgm:t>
    </dgm:pt>
    <dgm:pt modelId="{09A9D7F6-BB1F-446A-8F16-95E93E016160}" type="sibTrans" cxnId="{C88AD288-BBE6-4C81-8BC2-37CF289EE5A3}">
      <dgm:prSet/>
      <dgm:spPr/>
      <dgm:t>
        <a:bodyPr/>
        <a:lstStyle/>
        <a:p>
          <a:endParaRPr lang="en-US"/>
        </a:p>
      </dgm:t>
    </dgm:pt>
    <dgm:pt modelId="{DCA44BE8-F820-4C14-9C9B-69D5D366643C}">
      <dgm:prSet phldrT="[Text]"/>
      <dgm:spPr/>
      <dgm:t>
        <a:bodyPr/>
        <a:lstStyle/>
        <a:p>
          <a:r>
            <a:rPr lang="en-US" dirty="0"/>
            <a:t>Example: untimely, insufficient  clinical information</a:t>
          </a:r>
        </a:p>
      </dgm:t>
    </dgm:pt>
    <dgm:pt modelId="{5623BB97-8932-43BA-8A76-E3291C43BAA5}" type="parTrans" cxnId="{864D6B66-272C-477C-B2A5-551E06137954}">
      <dgm:prSet/>
      <dgm:spPr/>
      <dgm:t>
        <a:bodyPr/>
        <a:lstStyle/>
        <a:p>
          <a:endParaRPr lang="en-US"/>
        </a:p>
      </dgm:t>
    </dgm:pt>
    <dgm:pt modelId="{9196666D-752E-4576-9963-C227A6CF23BE}" type="sibTrans" cxnId="{864D6B66-272C-477C-B2A5-551E06137954}">
      <dgm:prSet/>
      <dgm:spPr/>
      <dgm:t>
        <a:bodyPr/>
        <a:lstStyle/>
        <a:p>
          <a:endParaRPr lang="en-US"/>
        </a:p>
      </dgm:t>
    </dgm:pt>
    <dgm:pt modelId="{F04C7A92-4AF9-4BC6-9F98-B117FF355931}">
      <dgm:prSet phldrT="[Text]" custT="1"/>
      <dgm:spPr/>
      <dgm:t>
        <a:bodyPr/>
        <a:lstStyle/>
        <a:p>
          <a:r>
            <a:rPr lang="en-US" sz="2400" dirty="0"/>
            <a:t>Clinical Denial</a:t>
          </a:r>
        </a:p>
      </dgm:t>
    </dgm:pt>
    <dgm:pt modelId="{049D6DBB-D189-4C88-9AA5-4FB4BF5AFF1E}" type="parTrans" cxnId="{F1C0B229-963C-4837-AE20-3075B2B23079}">
      <dgm:prSet/>
      <dgm:spPr/>
      <dgm:t>
        <a:bodyPr/>
        <a:lstStyle/>
        <a:p>
          <a:endParaRPr lang="en-US"/>
        </a:p>
      </dgm:t>
    </dgm:pt>
    <dgm:pt modelId="{4F27F21E-2B5A-4651-8D5C-1265FEFFD802}" type="sibTrans" cxnId="{F1C0B229-963C-4837-AE20-3075B2B23079}">
      <dgm:prSet/>
      <dgm:spPr/>
      <dgm:t>
        <a:bodyPr/>
        <a:lstStyle/>
        <a:p>
          <a:endParaRPr lang="en-US"/>
        </a:p>
      </dgm:t>
    </dgm:pt>
    <dgm:pt modelId="{59201AFB-FFD1-4738-B8F1-87DD2D7EFE8C}">
      <dgm:prSet phldrT="[Text]"/>
      <dgm:spPr/>
      <dgm:t>
        <a:bodyPr/>
        <a:lstStyle/>
        <a:p>
          <a:r>
            <a:rPr lang="en-US" dirty="0"/>
            <a:t>Occurs when any portion of the requested service is denied by a physician reviewer </a:t>
          </a:r>
          <a:r>
            <a:rPr lang="en-US" b="1" dirty="0"/>
            <a:t>due to medical necessity</a:t>
          </a:r>
        </a:p>
      </dgm:t>
    </dgm:pt>
    <dgm:pt modelId="{976C3292-972C-438D-824A-A9233B7274EF}" type="parTrans" cxnId="{2D3F3D53-9BD4-4ED3-B3F1-6D4EC31E7B85}">
      <dgm:prSet/>
      <dgm:spPr/>
      <dgm:t>
        <a:bodyPr/>
        <a:lstStyle/>
        <a:p>
          <a:endParaRPr lang="en-US"/>
        </a:p>
      </dgm:t>
    </dgm:pt>
    <dgm:pt modelId="{82CDFD15-3F69-492A-BF14-ED774CFED449}" type="sibTrans" cxnId="{2D3F3D53-9BD4-4ED3-B3F1-6D4EC31E7B85}">
      <dgm:prSet/>
      <dgm:spPr/>
      <dgm:t>
        <a:bodyPr/>
        <a:lstStyle/>
        <a:p>
          <a:endParaRPr lang="en-US"/>
        </a:p>
      </dgm:t>
    </dgm:pt>
    <dgm:pt modelId="{81F24230-588E-4EA4-BD00-FCBDF368BACA}">
      <dgm:prSet phldrT="[Text]"/>
      <dgm:spPr/>
      <dgm:t>
        <a:bodyPr/>
        <a:lstStyle/>
        <a:p>
          <a:r>
            <a:rPr lang="en-US" dirty="0"/>
            <a:t>Does not meet state Medicaid criteria with information submitted or does not meet other national evidence-based criteria</a:t>
          </a:r>
        </a:p>
      </dgm:t>
    </dgm:pt>
    <dgm:pt modelId="{F52BEB16-0E6A-4BC3-98D5-EAF5010E565C}" type="parTrans" cxnId="{5EAD7DAD-B6A9-4FE0-9338-5AB669D99A66}">
      <dgm:prSet/>
      <dgm:spPr/>
      <dgm:t>
        <a:bodyPr/>
        <a:lstStyle/>
        <a:p>
          <a:endParaRPr lang="en-US"/>
        </a:p>
      </dgm:t>
    </dgm:pt>
    <dgm:pt modelId="{B0BCECCC-8A49-4513-8AC8-616AB9BC5099}" type="sibTrans" cxnId="{5EAD7DAD-B6A9-4FE0-9338-5AB669D99A66}">
      <dgm:prSet/>
      <dgm:spPr/>
      <dgm:t>
        <a:bodyPr/>
        <a:lstStyle/>
        <a:p>
          <a:endParaRPr lang="en-US"/>
        </a:p>
      </dgm:t>
    </dgm:pt>
    <dgm:pt modelId="{70B878B3-F02B-406D-BACD-8C4906D73DF7}">
      <dgm:prSet phldrT="[Text]" custT="1"/>
      <dgm:spPr/>
      <dgm:t>
        <a:bodyPr/>
        <a:lstStyle/>
        <a:p>
          <a:r>
            <a:rPr lang="en-US" sz="2400" dirty="0"/>
            <a:t>Reconsideration</a:t>
          </a:r>
        </a:p>
      </dgm:t>
    </dgm:pt>
    <dgm:pt modelId="{AA568AED-890B-4E29-A58F-AA3E52973535}" type="parTrans" cxnId="{AE5890B9-F2FF-4409-B55A-FA16E7D554A7}">
      <dgm:prSet/>
      <dgm:spPr/>
      <dgm:t>
        <a:bodyPr/>
        <a:lstStyle/>
        <a:p>
          <a:endParaRPr lang="en-US"/>
        </a:p>
      </dgm:t>
    </dgm:pt>
    <dgm:pt modelId="{9795A4E0-10B0-4D36-A832-C68B7AC78CD4}" type="sibTrans" cxnId="{AE5890B9-F2FF-4409-B55A-FA16E7D554A7}">
      <dgm:prSet/>
      <dgm:spPr/>
      <dgm:t>
        <a:bodyPr/>
        <a:lstStyle/>
        <a:p>
          <a:endParaRPr lang="en-US"/>
        </a:p>
      </dgm:t>
    </dgm:pt>
    <dgm:pt modelId="{F11D1027-A74C-4E62-90E6-2CA0CAAA6264}">
      <dgm:prSet/>
      <dgm:spPr/>
      <dgm:t>
        <a:bodyPr/>
        <a:lstStyle/>
        <a:p>
          <a:r>
            <a:rPr lang="en-US" dirty="0"/>
            <a:t>May only be requested for clinically denied cases</a:t>
          </a:r>
        </a:p>
      </dgm:t>
    </dgm:pt>
    <dgm:pt modelId="{E393C24A-089E-424C-B2EB-93CA6F37EF38}" type="parTrans" cxnId="{F01D4085-7B7D-41A4-8F20-6DBD20BAB3C6}">
      <dgm:prSet/>
      <dgm:spPr/>
      <dgm:t>
        <a:bodyPr/>
        <a:lstStyle/>
        <a:p>
          <a:endParaRPr lang="en-US"/>
        </a:p>
      </dgm:t>
    </dgm:pt>
    <dgm:pt modelId="{26E4758D-9486-4E17-B716-D3B0B5858615}" type="sibTrans" cxnId="{F01D4085-7B7D-41A4-8F20-6DBD20BAB3C6}">
      <dgm:prSet/>
      <dgm:spPr/>
      <dgm:t>
        <a:bodyPr/>
        <a:lstStyle/>
        <a:p>
          <a:endParaRPr lang="en-US"/>
        </a:p>
      </dgm:t>
    </dgm:pt>
    <dgm:pt modelId="{BED89D2E-775B-4059-9343-8EB4D6E86C55}">
      <dgm:prSet/>
      <dgm:spPr/>
      <dgm:t>
        <a:bodyPr/>
        <a:lstStyle/>
        <a:p>
          <a:endParaRPr lang="en-US" dirty="0"/>
        </a:p>
      </dgm:t>
    </dgm:pt>
    <dgm:pt modelId="{CFACB574-CB52-457E-8671-1650AE05A12F}" type="parTrans" cxnId="{AAAC245F-2194-44D3-83FA-DF7607F3D1EB}">
      <dgm:prSet/>
      <dgm:spPr/>
      <dgm:t>
        <a:bodyPr/>
        <a:lstStyle/>
        <a:p>
          <a:endParaRPr lang="en-US"/>
        </a:p>
      </dgm:t>
    </dgm:pt>
    <dgm:pt modelId="{2AB66283-74CC-4E18-9FD6-CF3CD48DA2CC}" type="sibTrans" cxnId="{AAAC245F-2194-44D3-83FA-DF7607F3D1EB}">
      <dgm:prSet/>
      <dgm:spPr/>
      <dgm:t>
        <a:bodyPr/>
        <a:lstStyle/>
        <a:p>
          <a:endParaRPr lang="en-US"/>
        </a:p>
      </dgm:t>
    </dgm:pt>
    <dgm:pt modelId="{8EE74F81-D673-43FA-86B9-72033F04EE6D}">
      <dgm:prSet phldrT="[Text]"/>
      <dgm:spPr/>
      <dgm:t>
        <a:bodyPr/>
        <a:lstStyle/>
        <a:p>
          <a:endParaRPr lang="en-US" dirty="0"/>
        </a:p>
      </dgm:t>
    </dgm:pt>
    <dgm:pt modelId="{B93517D8-3917-474A-A4E4-1EEB08654441}" type="parTrans" cxnId="{25B43171-EFCF-46B5-9107-4CE98731D58B}">
      <dgm:prSet/>
      <dgm:spPr/>
      <dgm:t>
        <a:bodyPr/>
        <a:lstStyle/>
        <a:p>
          <a:endParaRPr lang="en-US"/>
        </a:p>
      </dgm:t>
    </dgm:pt>
    <dgm:pt modelId="{087DA06C-ADE7-42AF-BC09-7A00249DC952}" type="sibTrans" cxnId="{25B43171-EFCF-46B5-9107-4CE98731D58B}">
      <dgm:prSet/>
      <dgm:spPr/>
      <dgm:t>
        <a:bodyPr/>
        <a:lstStyle/>
        <a:p>
          <a:endParaRPr lang="en-US"/>
        </a:p>
      </dgm:t>
    </dgm:pt>
    <dgm:pt modelId="{A2B7BE58-2CCF-4C65-921F-178B69011C02}">
      <dgm:prSet phldrT="[Text]"/>
      <dgm:spPr/>
      <dgm:t>
        <a:bodyPr/>
        <a:lstStyle/>
        <a:p>
          <a:endParaRPr lang="en-US" dirty="0"/>
        </a:p>
      </dgm:t>
    </dgm:pt>
    <dgm:pt modelId="{8F1A85E2-4311-44DD-B33E-F2785C8FC6AB}" type="parTrans" cxnId="{1C91C616-9741-49BC-805C-9ED3F1B3F33D}">
      <dgm:prSet/>
      <dgm:spPr/>
      <dgm:t>
        <a:bodyPr/>
        <a:lstStyle/>
        <a:p>
          <a:endParaRPr lang="en-US"/>
        </a:p>
      </dgm:t>
    </dgm:pt>
    <dgm:pt modelId="{774D3225-904C-4E84-ADAF-0D52504AC9EF}" type="sibTrans" cxnId="{1C91C616-9741-49BC-805C-9ED3F1B3F33D}">
      <dgm:prSet/>
      <dgm:spPr/>
      <dgm:t>
        <a:bodyPr/>
        <a:lstStyle/>
        <a:p>
          <a:endParaRPr lang="en-US"/>
        </a:p>
      </dgm:t>
    </dgm:pt>
    <dgm:pt modelId="{EF650A22-517C-45B5-85FE-7B0663B20402}">
      <dgm:prSet phldrT="[Text]"/>
      <dgm:spPr/>
      <dgm:t>
        <a:bodyPr/>
        <a:lstStyle/>
        <a:p>
          <a:r>
            <a:rPr lang="en-US" dirty="0"/>
            <a:t>Provider may submit a new case for the service if a administrative denial is received. This does not apply to those cases that were denied for untimely submission. </a:t>
          </a:r>
        </a:p>
      </dgm:t>
    </dgm:pt>
    <dgm:pt modelId="{C9507DB8-2DB4-4735-AE21-7F175D6E4C33}" type="parTrans" cxnId="{F76259D2-0FD5-4D77-A603-DC74601D1A1E}">
      <dgm:prSet/>
      <dgm:spPr/>
      <dgm:t>
        <a:bodyPr/>
        <a:lstStyle/>
        <a:p>
          <a:endParaRPr lang="en-US"/>
        </a:p>
      </dgm:t>
    </dgm:pt>
    <dgm:pt modelId="{AC3B5A0C-1A96-44ED-9AE3-3DCD88B7535A}" type="sibTrans" cxnId="{F76259D2-0FD5-4D77-A603-DC74601D1A1E}">
      <dgm:prSet/>
      <dgm:spPr/>
      <dgm:t>
        <a:bodyPr/>
        <a:lstStyle/>
        <a:p>
          <a:endParaRPr lang="en-US"/>
        </a:p>
      </dgm:t>
    </dgm:pt>
    <dgm:pt modelId="{62304EB0-9A08-4877-880A-BE0445B451BA}">
      <dgm:prSet phldrT="[Text]"/>
      <dgm:spPr/>
      <dgm:t>
        <a:bodyPr/>
        <a:lstStyle/>
        <a:p>
          <a:endParaRPr lang="en-US" dirty="0"/>
        </a:p>
      </dgm:t>
    </dgm:pt>
    <dgm:pt modelId="{B061EBA9-07B9-46A7-8030-44ADAEB0E374}" type="parTrans" cxnId="{6D32ADAB-25B1-4B24-ADF5-E369FFF3F6C0}">
      <dgm:prSet/>
      <dgm:spPr/>
      <dgm:t>
        <a:bodyPr/>
        <a:lstStyle/>
        <a:p>
          <a:endParaRPr lang="en-US"/>
        </a:p>
      </dgm:t>
    </dgm:pt>
    <dgm:pt modelId="{C0E43874-879D-4038-89F9-5A66DB07C92A}" type="sibTrans" cxnId="{6D32ADAB-25B1-4B24-ADF5-E369FFF3F6C0}">
      <dgm:prSet/>
      <dgm:spPr/>
      <dgm:t>
        <a:bodyPr/>
        <a:lstStyle/>
        <a:p>
          <a:endParaRPr lang="en-US"/>
        </a:p>
      </dgm:t>
    </dgm:pt>
    <dgm:pt modelId="{B3270EC9-C245-4E06-8997-3F7B80EB308F}">
      <dgm:prSet/>
      <dgm:spPr/>
      <dgm:t>
        <a:bodyPr/>
        <a:lstStyle/>
        <a:p>
          <a:r>
            <a:rPr lang="en-US" dirty="0"/>
            <a:t>Not used for Administrative Denials</a:t>
          </a:r>
        </a:p>
      </dgm:t>
    </dgm:pt>
    <dgm:pt modelId="{B37BF2D1-FF64-4F3F-8A85-47ADB9039E54}" type="parTrans" cxnId="{45095D38-1163-4EC9-8626-7D04F0051360}">
      <dgm:prSet/>
      <dgm:spPr/>
      <dgm:t>
        <a:bodyPr/>
        <a:lstStyle/>
        <a:p>
          <a:endParaRPr lang="en-US"/>
        </a:p>
      </dgm:t>
    </dgm:pt>
    <dgm:pt modelId="{8E2DF6E6-C6DD-497A-A481-A1DBC33BAF2A}" type="sibTrans" cxnId="{45095D38-1163-4EC9-8626-7D04F0051360}">
      <dgm:prSet/>
      <dgm:spPr/>
      <dgm:t>
        <a:bodyPr/>
        <a:lstStyle/>
        <a:p>
          <a:endParaRPr lang="en-US"/>
        </a:p>
      </dgm:t>
    </dgm:pt>
    <dgm:pt modelId="{2F10BF60-9E59-4977-AB33-770776C77687}">
      <dgm:prSet/>
      <dgm:spPr/>
      <dgm:t>
        <a:bodyPr/>
        <a:lstStyle/>
        <a:p>
          <a:endParaRPr lang="en-US" dirty="0"/>
        </a:p>
      </dgm:t>
    </dgm:pt>
    <dgm:pt modelId="{FEF148C7-ED23-4B66-834E-9822F87F52EF}" type="parTrans" cxnId="{9BA73F6D-B379-4D01-8C10-9C51CF4B66E5}">
      <dgm:prSet/>
      <dgm:spPr/>
      <dgm:t>
        <a:bodyPr/>
        <a:lstStyle/>
        <a:p>
          <a:endParaRPr lang="en-US"/>
        </a:p>
      </dgm:t>
    </dgm:pt>
    <dgm:pt modelId="{3196FE1A-25D1-4599-A9B1-EBB0CAF67478}" type="sibTrans" cxnId="{9BA73F6D-B379-4D01-8C10-9C51CF4B66E5}">
      <dgm:prSet/>
      <dgm:spPr/>
      <dgm:t>
        <a:bodyPr/>
        <a:lstStyle/>
        <a:p>
          <a:endParaRPr lang="en-US"/>
        </a:p>
      </dgm:t>
    </dgm:pt>
    <dgm:pt modelId="{84A8A19A-EF1E-4A3F-81C2-FCA5C3351432}">
      <dgm:prSet/>
      <dgm:spPr/>
      <dgm:t>
        <a:bodyPr/>
        <a:lstStyle/>
        <a:p>
          <a:endParaRPr lang="en-US" dirty="0"/>
        </a:p>
      </dgm:t>
    </dgm:pt>
    <dgm:pt modelId="{DF6E40C2-85BF-4E36-8D1A-9877FE7266E2}" type="parTrans" cxnId="{21A2A10F-DEE0-4587-881C-FF8099FE9AFF}">
      <dgm:prSet/>
      <dgm:spPr/>
      <dgm:t>
        <a:bodyPr/>
        <a:lstStyle/>
        <a:p>
          <a:endParaRPr lang="en-US"/>
        </a:p>
      </dgm:t>
    </dgm:pt>
    <dgm:pt modelId="{BC2F8F84-9071-435B-9EA6-933668019820}" type="sibTrans" cxnId="{21A2A10F-DEE0-4587-881C-FF8099FE9AFF}">
      <dgm:prSet/>
      <dgm:spPr/>
      <dgm:t>
        <a:bodyPr/>
        <a:lstStyle/>
        <a:p>
          <a:endParaRPr lang="en-US"/>
        </a:p>
      </dgm:t>
    </dgm:pt>
    <dgm:pt modelId="{D78DDE3A-43CB-44E1-BC84-4E3FFEEC9C15}">
      <dgm:prSet phldrT="[Text]"/>
      <dgm:spPr/>
      <dgm:t>
        <a:bodyPr/>
        <a:lstStyle/>
        <a:p>
          <a:endParaRPr lang="en-US" dirty="0"/>
        </a:p>
      </dgm:t>
    </dgm:pt>
    <dgm:pt modelId="{74516D25-0DB9-49E0-9ECB-9C2AE5ECD5C0}" type="parTrans" cxnId="{8847648C-2E2A-4905-85C3-967041B2E721}">
      <dgm:prSet/>
      <dgm:spPr/>
      <dgm:t>
        <a:bodyPr/>
        <a:lstStyle/>
        <a:p>
          <a:endParaRPr lang="en-US"/>
        </a:p>
      </dgm:t>
    </dgm:pt>
    <dgm:pt modelId="{146DF7C7-5E8A-4C14-BEBA-8F24BBE17E33}" type="sibTrans" cxnId="{8847648C-2E2A-4905-85C3-967041B2E721}">
      <dgm:prSet/>
      <dgm:spPr/>
      <dgm:t>
        <a:bodyPr/>
        <a:lstStyle/>
        <a:p>
          <a:endParaRPr lang="en-US"/>
        </a:p>
      </dgm:t>
    </dgm:pt>
    <dgm:pt modelId="{CF3BFE18-0A0B-4FD0-8EB1-F9866D13E1C9}" type="pres">
      <dgm:prSet presAssocID="{94FF6C30-77F5-4FCB-92F8-4E1EB66CC55A}" presName="Name0" presStyleCnt="0">
        <dgm:presLayoutVars>
          <dgm:dir/>
          <dgm:animLvl val="lvl"/>
          <dgm:resizeHandles/>
        </dgm:presLayoutVars>
      </dgm:prSet>
      <dgm:spPr/>
    </dgm:pt>
    <dgm:pt modelId="{3D28385A-47BF-4B73-8476-57991CC7F74B}" type="pres">
      <dgm:prSet presAssocID="{2BBFDD38-39DE-4492-B892-9E5D0CCE3E47}" presName="linNode" presStyleCnt="0"/>
      <dgm:spPr/>
    </dgm:pt>
    <dgm:pt modelId="{199205E6-7D65-4881-8E75-5D29E323F3FF}" type="pres">
      <dgm:prSet presAssocID="{2BBFDD38-39DE-4492-B892-9E5D0CCE3E47}" presName="parentShp" presStyleLbl="node1" presStyleIdx="0" presStyleCnt="3">
        <dgm:presLayoutVars>
          <dgm:bulletEnabled val="1"/>
        </dgm:presLayoutVars>
      </dgm:prSet>
      <dgm:spPr/>
    </dgm:pt>
    <dgm:pt modelId="{9A60FB0F-93BC-4C3A-A703-CD4713360CB0}" type="pres">
      <dgm:prSet presAssocID="{2BBFDD38-39DE-4492-B892-9E5D0CCE3E47}" presName="childShp" presStyleLbl="bgAccFollowNode1" presStyleIdx="0" presStyleCnt="3">
        <dgm:presLayoutVars>
          <dgm:bulletEnabled val="1"/>
        </dgm:presLayoutVars>
      </dgm:prSet>
      <dgm:spPr/>
    </dgm:pt>
    <dgm:pt modelId="{3C8A9E9E-962E-4933-97FC-45D326AEA4EF}" type="pres">
      <dgm:prSet presAssocID="{EF1750A3-F2E7-4A1D-A4A4-D2519C0B47D0}" presName="spacing" presStyleCnt="0"/>
      <dgm:spPr/>
    </dgm:pt>
    <dgm:pt modelId="{4BAEFC21-47FD-4E89-A007-CFD38B188B50}" type="pres">
      <dgm:prSet presAssocID="{F04C7A92-4AF9-4BC6-9F98-B117FF355931}" presName="linNode" presStyleCnt="0"/>
      <dgm:spPr/>
    </dgm:pt>
    <dgm:pt modelId="{788F056F-8413-4B6A-B0CC-0BFF6F199D21}" type="pres">
      <dgm:prSet presAssocID="{F04C7A92-4AF9-4BC6-9F98-B117FF355931}" presName="parentShp" presStyleLbl="node1" presStyleIdx="1" presStyleCnt="3">
        <dgm:presLayoutVars>
          <dgm:bulletEnabled val="1"/>
        </dgm:presLayoutVars>
      </dgm:prSet>
      <dgm:spPr/>
    </dgm:pt>
    <dgm:pt modelId="{249C5AA3-25CC-4A9A-B75C-53CADC122849}" type="pres">
      <dgm:prSet presAssocID="{F04C7A92-4AF9-4BC6-9F98-B117FF355931}" presName="childShp" presStyleLbl="bgAccFollowNode1" presStyleIdx="1" presStyleCnt="3">
        <dgm:presLayoutVars>
          <dgm:bulletEnabled val="1"/>
        </dgm:presLayoutVars>
      </dgm:prSet>
      <dgm:spPr/>
    </dgm:pt>
    <dgm:pt modelId="{E47B66DB-049E-483A-A318-694210F101E1}" type="pres">
      <dgm:prSet presAssocID="{4F27F21E-2B5A-4651-8D5C-1265FEFFD802}" presName="spacing" presStyleCnt="0"/>
      <dgm:spPr/>
    </dgm:pt>
    <dgm:pt modelId="{0B894807-4F3C-42A9-B32A-9E0566348D58}" type="pres">
      <dgm:prSet presAssocID="{70B878B3-F02B-406D-BACD-8C4906D73DF7}" presName="linNode" presStyleCnt="0"/>
      <dgm:spPr/>
    </dgm:pt>
    <dgm:pt modelId="{BED1CDF5-29D4-447E-9DFD-5E8336D442C4}" type="pres">
      <dgm:prSet presAssocID="{70B878B3-F02B-406D-BACD-8C4906D73DF7}" presName="parentShp" presStyleLbl="node1" presStyleIdx="2" presStyleCnt="3" custLinFactNeighborX="364" custLinFactNeighborY="0">
        <dgm:presLayoutVars>
          <dgm:bulletEnabled val="1"/>
        </dgm:presLayoutVars>
      </dgm:prSet>
      <dgm:spPr/>
    </dgm:pt>
    <dgm:pt modelId="{3B37C668-F6EC-44D2-BC50-C44C8BDBE4F7}" type="pres">
      <dgm:prSet presAssocID="{70B878B3-F02B-406D-BACD-8C4906D73DF7}" presName="childShp" presStyleLbl="bgAccFollowNode1" presStyleIdx="2" presStyleCnt="3">
        <dgm:presLayoutVars>
          <dgm:bulletEnabled val="1"/>
        </dgm:presLayoutVars>
      </dgm:prSet>
      <dgm:spPr/>
    </dgm:pt>
  </dgm:ptLst>
  <dgm:cxnLst>
    <dgm:cxn modelId="{0572BD01-3B0F-4B7D-975F-EE168B0DEF19}" type="presOf" srcId="{EF650A22-517C-45B5-85FE-7B0663B20402}" destId="{9A60FB0F-93BC-4C3A-A703-CD4713360CB0}" srcOrd="0" destOrd="4" presId="urn:microsoft.com/office/officeart/2005/8/layout/vList6"/>
    <dgm:cxn modelId="{18FEFF0C-95C1-4D8B-B87F-0DBB9B0E919B}" type="presOf" srcId="{F11D1027-A74C-4E62-90E6-2CA0CAAA6264}" destId="{3B37C668-F6EC-44D2-BC50-C44C8BDBE4F7}" srcOrd="0" destOrd="1" presId="urn:microsoft.com/office/officeart/2005/8/layout/vList6"/>
    <dgm:cxn modelId="{21A2A10F-DEE0-4587-881C-FF8099FE9AFF}" srcId="{70B878B3-F02B-406D-BACD-8C4906D73DF7}" destId="{84A8A19A-EF1E-4A3F-81C2-FCA5C3351432}" srcOrd="2" destOrd="0" parTransId="{DF6E40C2-85BF-4E36-8D1A-9877FE7266E2}" sibTransId="{BC2F8F84-9071-435B-9EA6-933668019820}"/>
    <dgm:cxn modelId="{44982314-6D2F-417F-B938-B1D3C3541F08}" srcId="{94FF6C30-77F5-4FCB-92F8-4E1EB66CC55A}" destId="{2BBFDD38-39DE-4492-B892-9E5D0CCE3E47}" srcOrd="0" destOrd="0" parTransId="{EB402C13-BA8C-4AD8-AE43-C091CEDA51BD}" sibTransId="{EF1750A3-F2E7-4A1D-A4A4-D2519C0B47D0}"/>
    <dgm:cxn modelId="{1C91C616-9741-49BC-805C-9ED3F1B3F33D}" srcId="{F04C7A92-4AF9-4BC6-9F98-B117FF355931}" destId="{A2B7BE58-2CCF-4C65-921F-178B69011C02}" srcOrd="2" destOrd="0" parTransId="{8F1A85E2-4311-44DD-B33E-F2785C8FC6AB}" sibTransId="{774D3225-904C-4E84-ADAF-0D52504AC9EF}"/>
    <dgm:cxn modelId="{DA4AE11A-1611-40DB-ABE2-EA6254AE8E72}" type="presOf" srcId="{81F24230-588E-4EA4-BD00-FCBDF368BACA}" destId="{249C5AA3-25CC-4A9A-B75C-53CADC122849}" srcOrd="0" destOrd="3" presId="urn:microsoft.com/office/officeart/2005/8/layout/vList6"/>
    <dgm:cxn modelId="{CFD82627-2083-40A3-A8C5-13309E1458D5}" type="presOf" srcId="{D78DDE3A-43CB-44E1-BC84-4E3FFEEC9C15}" destId="{249C5AA3-25CC-4A9A-B75C-53CADC122849}" srcOrd="0" destOrd="0" presId="urn:microsoft.com/office/officeart/2005/8/layout/vList6"/>
    <dgm:cxn modelId="{F1C0B229-963C-4837-AE20-3075B2B23079}" srcId="{94FF6C30-77F5-4FCB-92F8-4E1EB66CC55A}" destId="{F04C7A92-4AF9-4BC6-9F98-B117FF355931}" srcOrd="1" destOrd="0" parTransId="{049D6DBB-D189-4C88-9AA5-4FB4BF5AFF1E}" sibTransId="{4F27F21E-2B5A-4651-8D5C-1265FEFFD802}"/>
    <dgm:cxn modelId="{45095D38-1163-4EC9-8626-7D04F0051360}" srcId="{70B878B3-F02B-406D-BACD-8C4906D73DF7}" destId="{B3270EC9-C245-4E06-8997-3F7B80EB308F}" srcOrd="3" destOrd="0" parTransId="{B37BF2D1-FF64-4F3F-8A85-47ADB9039E54}" sibTransId="{8E2DF6E6-C6DD-497A-A481-A1DBC33BAF2A}"/>
    <dgm:cxn modelId="{AAAC245F-2194-44D3-83FA-DF7607F3D1EB}" srcId="{70B878B3-F02B-406D-BACD-8C4906D73DF7}" destId="{BED89D2E-775B-4059-9343-8EB4D6E86C55}" srcOrd="4" destOrd="0" parTransId="{CFACB574-CB52-457E-8671-1650AE05A12F}" sibTransId="{2AB66283-74CC-4E18-9FD6-CF3CD48DA2CC}"/>
    <dgm:cxn modelId="{85DA7B60-5007-418E-B54F-3A1069EE2A43}" type="presOf" srcId="{70B878B3-F02B-406D-BACD-8C4906D73DF7}" destId="{BED1CDF5-29D4-447E-9DFD-5E8336D442C4}" srcOrd="0" destOrd="0" presId="urn:microsoft.com/office/officeart/2005/8/layout/vList6"/>
    <dgm:cxn modelId="{864D6B66-272C-477C-B2A5-551E06137954}" srcId="{2BBFDD38-39DE-4492-B892-9E5D0CCE3E47}" destId="{DCA44BE8-F820-4C14-9C9B-69D5D366643C}" srcOrd="2" destOrd="0" parTransId="{5623BB97-8932-43BA-8A76-E3291C43BAA5}" sibTransId="{9196666D-752E-4576-9963-C227A6CF23BE}"/>
    <dgm:cxn modelId="{944E194C-A65B-4D81-A184-F972910E3C24}" type="presOf" srcId="{B3270EC9-C245-4E06-8997-3F7B80EB308F}" destId="{3B37C668-F6EC-44D2-BC50-C44C8BDBE4F7}" srcOrd="0" destOrd="3" presId="urn:microsoft.com/office/officeart/2005/8/layout/vList6"/>
    <dgm:cxn modelId="{9BA73F6D-B379-4D01-8C10-9C51CF4B66E5}" srcId="{70B878B3-F02B-406D-BACD-8C4906D73DF7}" destId="{2F10BF60-9E59-4977-AB33-770776C77687}" srcOrd="0" destOrd="0" parTransId="{FEF148C7-ED23-4B66-834E-9822F87F52EF}" sibTransId="{3196FE1A-25D1-4599-A9B1-EBB0CAF67478}"/>
    <dgm:cxn modelId="{DB346B50-D868-4C53-83AE-5FDB6D664DBE}" type="presOf" srcId="{2F10BF60-9E59-4977-AB33-770776C77687}" destId="{3B37C668-F6EC-44D2-BC50-C44C8BDBE4F7}" srcOrd="0" destOrd="0" presId="urn:microsoft.com/office/officeart/2005/8/layout/vList6"/>
    <dgm:cxn modelId="{D7D78F70-95E3-469F-B52E-834E79A2A54F}" type="presOf" srcId="{94FF6C30-77F5-4FCB-92F8-4E1EB66CC55A}" destId="{CF3BFE18-0A0B-4FD0-8EB1-F9866D13E1C9}" srcOrd="0" destOrd="0" presId="urn:microsoft.com/office/officeart/2005/8/layout/vList6"/>
    <dgm:cxn modelId="{25B43171-EFCF-46B5-9107-4CE98731D58B}" srcId="{2BBFDD38-39DE-4492-B892-9E5D0CCE3E47}" destId="{8EE74F81-D673-43FA-86B9-72033F04EE6D}" srcOrd="1" destOrd="0" parTransId="{B93517D8-3917-474A-A4E4-1EEB08654441}" sibTransId="{087DA06C-ADE7-42AF-BC09-7A00249DC952}"/>
    <dgm:cxn modelId="{00891A53-CABF-48B0-B51A-BE1306D803FE}" type="presOf" srcId="{A2B7BE58-2CCF-4C65-921F-178B69011C02}" destId="{249C5AA3-25CC-4A9A-B75C-53CADC122849}" srcOrd="0" destOrd="2" presId="urn:microsoft.com/office/officeart/2005/8/layout/vList6"/>
    <dgm:cxn modelId="{2D3F3D53-9BD4-4ED3-B3F1-6D4EC31E7B85}" srcId="{F04C7A92-4AF9-4BC6-9F98-B117FF355931}" destId="{59201AFB-FFD1-4738-B8F1-87DD2D7EFE8C}" srcOrd="1" destOrd="0" parTransId="{976C3292-972C-438D-824A-A9233B7274EF}" sibTransId="{82CDFD15-3F69-492A-BF14-ED774CFED449}"/>
    <dgm:cxn modelId="{82F20774-448C-4C8F-8994-B397B648D219}" type="presOf" srcId="{2BBFDD38-39DE-4492-B892-9E5D0CCE3E47}" destId="{199205E6-7D65-4881-8E75-5D29E323F3FF}" srcOrd="0" destOrd="0" presId="urn:microsoft.com/office/officeart/2005/8/layout/vList6"/>
    <dgm:cxn modelId="{BB316757-E89A-4986-B602-B0F137B65C01}" type="presOf" srcId="{59201AFB-FFD1-4738-B8F1-87DD2D7EFE8C}" destId="{249C5AA3-25CC-4A9A-B75C-53CADC122849}" srcOrd="0" destOrd="1" presId="urn:microsoft.com/office/officeart/2005/8/layout/vList6"/>
    <dgm:cxn modelId="{F04B6783-8BD1-469B-AFA0-329CFFF515EF}" type="presOf" srcId="{F04C7A92-4AF9-4BC6-9F98-B117FF355931}" destId="{788F056F-8413-4B6A-B0CC-0BFF6F199D21}" srcOrd="0" destOrd="0" presId="urn:microsoft.com/office/officeart/2005/8/layout/vList6"/>
    <dgm:cxn modelId="{F01D4085-7B7D-41A4-8F20-6DBD20BAB3C6}" srcId="{70B878B3-F02B-406D-BACD-8C4906D73DF7}" destId="{F11D1027-A74C-4E62-90E6-2CA0CAAA6264}" srcOrd="1" destOrd="0" parTransId="{E393C24A-089E-424C-B2EB-93CA6F37EF38}" sibTransId="{26E4758D-9486-4E17-B716-D3B0B5858615}"/>
    <dgm:cxn modelId="{C88AD288-BBE6-4C81-8BC2-37CF289EE5A3}" srcId="{2BBFDD38-39DE-4492-B892-9E5D0CCE3E47}" destId="{C7566DA8-E993-4236-A401-FAD1D07ECE25}" srcOrd="0" destOrd="0" parTransId="{E049CFE9-15EF-4EF1-BE08-60FFF44F1DC1}" sibTransId="{09A9D7F6-BB1F-446A-8F16-95E93E016160}"/>
    <dgm:cxn modelId="{8847648C-2E2A-4905-85C3-967041B2E721}" srcId="{F04C7A92-4AF9-4BC6-9F98-B117FF355931}" destId="{D78DDE3A-43CB-44E1-BC84-4E3FFEEC9C15}" srcOrd="0" destOrd="0" parTransId="{74516D25-0DB9-49E0-9ECB-9C2AE5ECD5C0}" sibTransId="{146DF7C7-5E8A-4C14-BEBA-8F24BBE17E33}"/>
    <dgm:cxn modelId="{6616DCA8-83A9-4D3D-8331-180E46A0810B}" type="presOf" srcId="{C7566DA8-E993-4236-A401-FAD1D07ECE25}" destId="{9A60FB0F-93BC-4C3A-A703-CD4713360CB0}" srcOrd="0" destOrd="0" presId="urn:microsoft.com/office/officeart/2005/8/layout/vList6"/>
    <dgm:cxn modelId="{6D32ADAB-25B1-4B24-ADF5-E369FFF3F6C0}" srcId="{2BBFDD38-39DE-4492-B892-9E5D0CCE3E47}" destId="{62304EB0-9A08-4877-880A-BE0445B451BA}" srcOrd="3" destOrd="0" parTransId="{B061EBA9-07B9-46A7-8030-44ADAEB0E374}" sibTransId="{C0E43874-879D-4038-89F9-5A66DB07C92A}"/>
    <dgm:cxn modelId="{5EAD7DAD-B6A9-4FE0-9338-5AB669D99A66}" srcId="{F04C7A92-4AF9-4BC6-9F98-B117FF355931}" destId="{81F24230-588E-4EA4-BD00-FCBDF368BACA}" srcOrd="3" destOrd="0" parTransId="{F52BEB16-0E6A-4BC3-98D5-EAF5010E565C}" sibTransId="{B0BCECCC-8A49-4513-8AC8-616AB9BC5099}"/>
    <dgm:cxn modelId="{4A9CA3B6-50B6-42D2-A446-DE70F355E392}" type="presOf" srcId="{DCA44BE8-F820-4C14-9C9B-69D5D366643C}" destId="{9A60FB0F-93BC-4C3A-A703-CD4713360CB0}" srcOrd="0" destOrd="2" presId="urn:microsoft.com/office/officeart/2005/8/layout/vList6"/>
    <dgm:cxn modelId="{AE5890B9-F2FF-4409-B55A-FA16E7D554A7}" srcId="{94FF6C30-77F5-4FCB-92F8-4E1EB66CC55A}" destId="{70B878B3-F02B-406D-BACD-8C4906D73DF7}" srcOrd="2" destOrd="0" parTransId="{AA568AED-890B-4E29-A58F-AA3E52973535}" sibTransId="{9795A4E0-10B0-4D36-A832-C68B7AC78CD4}"/>
    <dgm:cxn modelId="{4B360ACC-296A-44B4-AB38-E21FD23285FE}" type="presOf" srcId="{BED89D2E-775B-4059-9343-8EB4D6E86C55}" destId="{3B37C668-F6EC-44D2-BC50-C44C8BDBE4F7}" srcOrd="0" destOrd="4" presId="urn:microsoft.com/office/officeart/2005/8/layout/vList6"/>
    <dgm:cxn modelId="{F76259D2-0FD5-4D77-A603-DC74601D1A1E}" srcId="{2BBFDD38-39DE-4492-B892-9E5D0CCE3E47}" destId="{EF650A22-517C-45B5-85FE-7B0663B20402}" srcOrd="4" destOrd="0" parTransId="{C9507DB8-2DB4-4735-AE21-7F175D6E4C33}" sibTransId="{AC3B5A0C-1A96-44ED-9AE3-3DCD88B7535A}"/>
    <dgm:cxn modelId="{30E99FE7-A5E1-42A1-8B87-455D870F5D24}" type="presOf" srcId="{84A8A19A-EF1E-4A3F-81C2-FCA5C3351432}" destId="{3B37C668-F6EC-44D2-BC50-C44C8BDBE4F7}" srcOrd="0" destOrd="2" presId="urn:microsoft.com/office/officeart/2005/8/layout/vList6"/>
    <dgm:cxn modelId="{BBF60EF4-DD0A-4971-B1D0-CC44B3888C25}" type="presOf" srcId="{62304EB0-9A08-4877-880A-BE0445B451BA}" destId="{9A60FB0F-93BC-4C3A-A703-CD4713360CB0}" srcOrd="0" destOrd="3" presId="urn:microsoft.com/office/officeart/2005/8/layout/vList6"/>
    <dgm:cxn modelId="{AACDE8F6-4E37-499D-91C8-88030D4DAF5A}" type="presOf" srcId="{8EE74F81-D673-43FA-86B9-72033F04EE6D}" destId="{9A60FB0F-93BC-4C3A-A703-CD4713360CB0}" srcOrd="0" destOrd="1" presId="urn:microsoft.com/office/officeart/2005/8/layout/vList6"/>
    <dgm:cxn modelId="{C967B565-8973-44F6-8FEF-30CE8641645C}" type="presParOf" srcId="{CF3BFE18-0A0B-4FD0-8EB1-F9866D13E1C9}" destId="{3D28385A-47BF-4B73-8476-57991CC7F74B}" srcOrd="0" destOrd="0" presId="urn:microsoft.com/office/officeart/2005/8/layout/vList6"/>
    <dgm:cxn modelId="{2C182B92-3802-44F1-A7BE-2C6E245169EC}" type="presParOf" srcId="{3D28385A-47BF-4B73-8476-57991CC7F74B}" destId="{199205E6-7D65-4881-8E75-5D29E323F3FF}" srcOrd="0" destOrd="0" presId="urn:microsoft.com/office/officeart/2005/8/layout/vList6"/>
    <dgm:cxn modelId="{42113468-A8A1-4CDE-89DF-ACB22ACED0EF}" type="presParOf" srcId="{3D28385A-47BF-4B73-8476-57991CC7F74B}" destId="{9A60FB0F-93BC-4C3A-A703-CD4713360CB0}" srcOrd="1" destOrd="0" presId="urn:microsoft.com/office/officeart/2005/8/layout/vList6"/>
    <dgm:cxn modelId="{B0E433DF-B7CB-449F-A259-F9B563FEE2ED}" type="presParOf" srcId="{CF3BFE18-0A0B-4FD0-8EB1-F9866D13E1C9}" destId="{3C8A9E9E-962E-4933-97FC-45D326AEA4EF}" srcOrd="1" destOrd="0" presId="urn:microsoft.com/office/officeart/2005/8/layout/vList6"/>
    <dgm:cxn modelId="{3B83F632-4823-4CB1-B86D-943F1A366886}" type="presParOf" srcId="{CF3BFE18-0A0B-4FD0-8EB1-F9866D13E1C9}" destId="{4BAEFC21-47FD-4E89-A007-CFD38B188B50}" srcOrd="2" destOrd="0" presId="urn:microsoft.com/office/officeart/2005/8/layout/vList6"/>
    <dgm:cxn modelId="{1D1622F9-C692-47C4-B18A-2A993A865313}" type="presParOf" srcId="{4BAEFC21-47FD-4E89-A007-CFD38B188B50}" destId="{788F056F-8413-4B6A-B0CC-0BFF6F199D21}" srcOrd="0" destOrd="0" presId="urn:microsoft.com/office/officeart/2005/8/layout/vList6"/>
    <dgm:cxn modelId="{5EA87C0E-ED26-4C3F-B112-A1B635E6A06C}" type="presParOf" srcId="{4BAEFC21-47FD-4E89-A007-CFD38B188B50}" destId="{249C5AA3-25CC-4A9A-B75C-53CADC122849}" srcOrd="1" destOrd="0" presId="urn:microsoft.com/office/officeart/2005/8/layout/vList6"/>
    <dgm:cxn modelId="{A314C6E0-CFD7-4CFD-846F-9365242A867A}" type="presParOf" srcId="{CF3BFE18-0A0B-4FD0-8EB1-F9866D13E1C9}" destId="{E47B66DB-049E-483A-A318-694210F101E1}" srcOrd="3" destOrd="0" presId="urn:microsoft.com/office/officeart/2005/8/layout/vList6"/>
    <dgm:cxn modelId="{E298B11D-112F-411D-94D4-010F35BA7597}" type="presParOf" srcId="{CF3BFE18-0A0B-4FD0-8EB1-F9866D13E1C9}" destId="{0B894807-4F3C-42A9-B32A-9E0566348D58}" srcOrd="4" destOrd="0" presId="urn:microsoft.com/office/officeart/2005/8/layout/vList6"/>
    <dgm:cxn modelId="{6EE2263E-E13A-4D28-AB39-0F876051F31E}" type="presParOf" srcId="{0B894807-4F3C-42A9-B32A-9E0566348D58}" destId="{BED1CDF5-29D4-447E-9DFD-5E8336D442C4}" srcOrd="0" destOrd="0" presId="urn:microsoft.com/office/officeart/2005/8/layout/vList6"/>
    <dgm:cxn modelId="{6DDC1A7B-F64F-43E3-93DB-8326EFD50305}" type="presParOf" srcId="{0B894807-4F3C-42A9-B32A-9E0566348D58}" destId="{3B37C668-F6EC-44D2-BC50-C44C8BDBE4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0FB0F-93BC-4C3A-A703-CD4713360CB0}">
      <dsp:nvSpPr>
        <dsp:cNvPr id="0" name=""/>
        <dsp:cNvSpPr/>
      </dsp:nvSpPr>
      <dsp:spPr>
        <a:xfrm>
          <a:off x="3251199" y="0"/>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When any portion of the review is denied because it does not comply with Medicaid regulations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Example: untimely, insufficient  clinical information</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Provider may submit a new case for the service if a administrative denial is received. This does not apply to those cases that were denied for untimely submission. </a:t>
          </a:r>
        </a:p>
      </dsp:txBody>
      <dsp:txXfrm>
        <a:off x="3251199" y="211667"/>
        <a:ext cx="4241800" cy="1269999"/>
      </dsp:txXfrm>
    </dsp:sp>
    <dsp:sp modelId="{199205E6-7D65-4881-8E75-5D29E323F3FF}">
      <dsp:nvSpPr>
        <dsp:cNvPr id="0" name=""/>
        <dsp:cNvSpPr/>
      </dsp:nvSpPr>
      <dsp:spPr>
        <a:xfrm>
          <a:off x="0" y="0"/>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Denial</a:t>
          </a:r>
        </a:p>
      </dsp:txBody>
      <dsp:txXfrm>
        <a:off x="82662" y="82662"/>
        <a:ext cx="3085876" cy="1528009"/>
      </dsp:txXfrm>
    </dsp:sp>
    <dsp:sp modelId="{249C5AA3-25CC-4A9A-B75C-53CADC122849}">
      <dsp:nvSpPr>
        <dsp:cNvPr id="0" name=""/>
        <dsp:cNvSpPr/>
      </dsp:nvSpPr>
      <dsp:spPr>
        <a:xfrm>
          <a:off x="3251199" y="1862666"/>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Occurs when any portion of the requested service is denied by a physician reviewer </a:t>
          </a:r>
          <a:r>
            <a:rPr lang="en-US" sz="1100" b="1" kern="1200" dirty="0"/>
            <a:t>due to medical necessity</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Does not meet state Medicaid criteria with information submitted or does not meet other national evidence-based criteria</a:t>
          </a:r>
        </a:p>
      </dsp:txBody>
      <dsp:txXfrm>
        <a:off x="3251199" y="2074333"/>
        <a:ext cx="4241800" cy="1269999"/>
      </dsp:txXfrm>
    </dsp:sp>
    <dsp:sp modelId="{788F056F-8413-4B6A-B0CC-0BFF6F199D21}">
      <dsp:nvSpPr>
        <dsp:cNvPr id="0" name=""/>
        <dsp:cNvSpPr/>
      </dsp:nvSpPr>
      <dsp:spPr>
        <a:xfrm>
          <a:off x="0" y="1862666"/>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Clinical Denial</a:t>
          </a:r>
        </a:p>
      </dsp:txBody>
      <dsp:txXfrm>
        <a:off x="82662" y="1945328"/>
        <a:ext cx="3085876" cy="1528009"/>
      </dsp:txXfrm>
    </dsp:sp>
    <dsp:sp modelId="{3B37C668-F6EC-44D2-BC50-C44C8BDBE4F7}">
      <dsp:nvSpPr>
        <dsp:cNvPr id="0" name=""/>
        <dsp:cNvSpPr/>
      </dsp:nvSpPr>
      <dsp:spPr>
        <a:xfrm>
          <a:off x="3251199" y="3725333"/>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May only be requested for clinically denied cases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Not used for Administrative Denials</a:t>
          </a:r>
        </a:p>
        <a:p>
          <a:pPr marL="57150" lvl="1" indent="-57150" algn="l" defTabSz="488950">
            <a:lnSpc>
              <a:spcPct val="90000"/>
            </a:lnSpc>
            <a:spcBef>
              <a:spcPct val="0"/>
            </a:spcBef>
            <a:spcAft>
              <a:spcPct val="15000"/>
            </a:spcAft>
            <a:buChar char="•"/>
          </a:pPr>
          <a:endParaRPr lang="en-US" sz="1100" kern="1200" dirty="0"/>
        </a:p>
      </dsp:txBody>
      <dsp:txXfrm>
        <a:off x="3251199" y="3937000"/>
        <a:ext cx="4241800" cy="1269999"/>
      </dsp:txXfrm>
    </dsp:sp>
    <dsp:sp modelId="{BED1CDF5-29D4-447E-9DFD-5E8336D442C4}">
      <dsp:nvSpPr>
        <dsp:cNvPr id="0" name=""/>
        <dsp:cNvSpPr/>
      </dsp:nvSpPr>
      <dsp:spPr>
        <a:xfrm>
          <a:off x="17751" y="3725333"/>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Reconsideration</a:t>
          </a:r>
        </a:p>
      </dsp:txBody>
      <dsp:txXfrm>
        <a:off x="100413" y="3807995"/>
        <a:ext cx="3085876" cy="152800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9</a:t>
            </a:fld>
            <a:endParaRPr lang="en-US"/>
          </a:p>
        </p:txBody>
      </p:sp>
    </p:spTree>
    <p:extLst>
      <p:ext uri="{BB962C8B-B14F-4D97-AF65-F5344CB8AC3E}">
        <p14:creationId xmlns:p14="http://schemas.microsoft.com/office/powerpoint/2010/main" val="180891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clarify how many days they have to submit a reconsideration…</a:t>
            </a:r>
          </a:p>
        </p:txBody>
      </p:sp>
      <p:sp>
        <p:nvSpPr>
          <p:cNvPr id="4" name="Slide Number Placeholder 3"/>
          <p:cNvSpPr>
            <a:spLocks noGrp="1"/>
          </p:cNvSpPr>
          <p:nvPr>
            <p:ph type="sldNum" sz="quarter" idx="5"/>
          </p:nvPr>
        </p:nvSpPr>
        <p:spPr/>
        <p:txBody>
          <a:bodyPr/>
          <a:lstStyle/>
          <a:p>
            <a:fld id="{5B2A197F-0E91-47CA-9969-6199DB502C2B}" type="slidenum">
              <a:rPr lang="en-US" smtClean="0"/>
              <a:t>15</a:t>
            </a:fld>
            <a:endParaRPr lang="en-US"/>
          </a:p>
        </p:txBody>
      </p:sp>
    </p:spTree>
    <p:extLst>
      <p:ext uri="{BB962C8B-B14F-4D97-AF65-F5344CB8AC3E}">
        <p14:creationId xmlns:p14="http://schemas.microsoft.com/office/powerpoint/2010/main" val="326038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this information</a:t>
            </a:r>
          </a:p>
        </p:txBody>
      </p:sp>
      <p:sp>
        <p:nvSpPr>
          <p:cNvPr id="4" name="Slide Number Placeholder 3"/>
          <p:cNvSpPr>
            <a:spLocks noGrp="1"/>
          </p:cNvSpPr>
          <p:nvPr>
            <p:ph type="sldNum" sz="quarter" idx="5"/>
          </p:nvPr>
        </p:nvSpPr>
        <p:spPr/>
        <p:txBody>
          <a:bodyPr/>
          <a:lstStyle/>
          <a:p>
            <a:fld id="{5B2A197F-0E91-47CA-9969-6199DB502C2B}" type="slidenum">
              <a:rPr lang="en-US" smtClean="0"/>
              <a:t>16</a:t>
            </a:fld>
            <a:endParaRPr lang="en-US"/>
          </a:p>
        </p:txBody>
      </p:sp>
    </p:spTree>
    <p:extLst>
      <p:ext uri="{BB962C8B-B14F-4D97-AF65-F5344CB8AC3E}">
        <p14:creationId xmlns:p14="http://schemas.microsoft.com/office/powerpoint/2010/main" val="31066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scdhhs.gov/appeals"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hyperlink" Target="https://scdhhs.acentra.com/resources-and-training/#training" TargetMode="Externa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hyperlink" Target="https://www.scdhhs.gov/provider-training-resources" TargetMode="External"/><Relationship Id="rId2" Type="http://schemas.openxmlformats.org/officeDocument/2006/relationships/hyperlink" Target="https://www.scdhhs.gov/resources/programs-and-initiatives/epsdt" TargetMode="Externa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hyperlink" Target="mailto:scproviderissues@kepro.com" TargetMode="External"/><Relationship Id="rId4" Type="http://schemas.openxmlformats.org/officeDocument/2006/relationships/hyperlink" Target="https://scdhhs.acentra.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scdhhs.acentra.com/forms/"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46AA2-9762-0076-0748-652640A80699}"/>
              </a:ext>
            </a:extLst>
          </p:cNvPr>
          <p:cNvSpPr>
            <a:spLocks noGrp="1"/>
          </p:cNvSpPr>
          <p:nvPr>
            <p:ph type="body" sz="quarter" idx="10"/>
          </p:nvPr>
        </p:nvSpPr>
        <p:spPr>
          <a:xfrm>
            <a:off x="1010389" y="3205113"/>
            <a:ext cx="4762500" cy="1141087"/>
          </a:xfrm>
        </p:spPr>
        <p:txBody>
          <a:bodyPr/>
          <a:lstStyle/>
          <a:p>
            <a:r>
              <a:rPr lang="en-US" dirty="0"/>
              <a:t>Annual Provider </a:t>
            </a:r>
            <a:r>
              <a:rPr lang="en-US"/>
              <a:t>Training 2024</a:t>
            </a:r>
            <a:endParaRPr lang="en-US" dirty="0"/>
          </a:p>
        </p:txBody>
      </p:sp>
      <p:sp>
        <p:nvSpPr>
          <p:cNvPr id="3" name="Text Placeholder 2">
            <a:extLst>
              <a:ext uri="{FF2B5EF4-FFF2-40B4-BE49-F238E27FC236}">
                <a16:creationId xmlns:a16="http://schemas.microsoft.com/office/drawing/2014/main" id="{666A4E3A-8456-1E20-2D93-53DB038912AD}"/>
              </a:ext>
            </a:extLst>
          </p:cNvPr>
          <p:cNvSpPr>
            <a:spLocks noGrp="1"/>
          </p:cNvSpPr>
          <p:nvPr>
            <p:ph type="body" sz="quarter" idx="11"/>
          </p:nvPr>
        </p:nvSpPr>
        <p:spPr/>
        <p:txBody>
          <a:bodyPr/>
          <a:lstStyle/>
          <a:p>
            <a:r>
              <a:rPr lang="en-US" dirty="0"/>
              <a:t>SCDHHS QIO Program</a:t>
            </a:r>
          </a:p>
        </p:txBody>
      </p:sp>
    </p:spTree>
    <p:extLst>
      <p:ext uri="{BB962C8B-B14F-4D97-AF65-F5344CB8AC3E}">
        <p14:creationId xmlns:p14="http://schemas.microsoft.com/office/powerpoint/2010/main" val="699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46B553-E26B-267B-A282-6B90EB95A016}"/>
              </a:ext>
            </a:extLst>
          </p:cNvPr>
          <p:cNvSpPr>
            <a:spLocks noGrp="1"/>
          </p:cNvSpPr>
          <p:nvPr>
            <p:ph type="title"/>
          </p:nvPr>
        </p:nvSpPr>
        <p:spPr/>
        <p:txBody>
          <a:bodyPr anchor="ctr">
            <a:normAutofit/>
          </a:bodyPr>
          <a:lstStyle/>
          <a:p>
            <a:r>
              <a:rPr lang="en-US" sz="3700" dirty="0"/>
              <a:t>Processing Timelines</a:t>
            </a:r>
          </a:p>
        </p:txBody>
      </p:sp>
      <p:sp>
        <p:nvSpPr>
          <p:cNvPr id="16" name="Rectangle 15">
            <a:extLst>
              <a:ext uri="{FF2B5EF4-FFF2-40B4-BE49-F238E27FC236}">
                <a16:creationId xmlns:a16="http://schemas.microsoft.com/office/drawing/2014/main" id="{7871400B-65EA-C4CC-47FB-E2661133BE70}"/>
              </a:ext>
            </a:extLst>
          </p:cNvPr>
          <p:cNvSpPr/>
          <p:nvPr/>
        </p:nvSpPr>
        <p:spPr>
          <a:xfrm>
            <a:off x="1233996" y="1780726"/>
            <a:ext cx="9809825" cy="46735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736B1466-1DCC-B680-9ABB-58400A38BCB1}"/>
              </a:ext>
            </a:extLst>
          </p:cNvPr>
          <p:cNvSpPr/>
          <p:nvPr/>
        </p:nvSpPr>
        <p:spPr>
          <a:xfrm>
            <a:off x="3531002" y="1110282"/>
            <a:ext cx="5215812" cy="186612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Acentra Health completes requests for services expeditiously and within contractual timeframes. The review completion timeframe is measured from the date Acentra Health receives a request. </a:t>
            </a:r>
          </a:p>
        </p:txBody>
      </p:sp>
      <p:sp>
        <p:nvSpPr>
          <p:cNvPr id="22" name="TextBox 21">
            <a:extLst>
              <a:ext uri="{FF2B5EF4-FFF2-40B4-BE49-F238E27FC236}">
                <a16:creationId xmlns:a16="http://schemas.microsoft.com/office/drawing/2014/main" id="{C785CCE7-3773-03AD-63F6-97A717D190B9}"/>
              </a:ext>
            </a:extLst>
          </p:cNvPr>
          <p:cNvSpPr txBox="1"/>
          <p:nvPr/>
        </p:nvSpPr>
        <p:spPr>
          <a:xfrm>
            <a:off x="3253666" y="3429000"/>
            <a:ext cx="6098958" cy="1477328"/>
          </a:xfrm>
          <a:prstGeom prst="rect">
            <a:avLst/>
          </a:prstGeom>
          <a:noFill/>
        </p:spPr>
        <p:txBody>
          <a:bodyPr wrap="square">
            <a:spAutoFit/>
          </a:bodyPr>
          <a:lstStyle/>
          <a:p>
            <a:pPr lvl="1">
              <a:buFont typeface="Wingdings" pitchFamily="2" charset="2"/>
              <a:buChar char="Ø"/>
            </a:pPr>
            <a:r>
              <a:rPr lang="en-US" dirty="0"/>
              <a:t>New Request/Admission review – 5 business days for all requests except DME.  DME will be processed within 15 business days</a:t>
            </a:r>
          </a:p>
          <a:p>
            <a:pPr lvl="1"/>
            <a:endParaRPr lang="en-US" dirty="0"/>
          </a:p>
          <a:p>
            <a:pPr lvl="1">
              <a:buFont typeface="Wingdings" pitchFamily="2" charset="2"/>
              <a:buChar char="Ø"/>
            </a:pPr>
            <a:r>
              <a:rPr lang="en-US" dirty="0"/>
              <a:t>Retrospective Reviews – 5 business days</a:t>
            </a:r>
          </a:p>
        </p:txBody>
      </p:sp>
      <p:pic>
        <p:nvPicPr>
          <p:cNvPr id="23" name="Picture 2">
            <a:extLst>
              <a:ext uri="{FF2B5EF4-FFF2-40B4-BE49-F238E27FC236}">
                <a16:creationId xmlns:a16="http://schemas.microsoft.com/office/drawing/2014/main" id="{F8EB4D91-8BA3-DC77-8486-9D9F56648C9C}"/>
              </a:ext>
            </a:extLst>
          </p:cNvPr>
          <p:cNvPicPr>
            <a:picLocks noChangeAspect="1" noChangeArrowheads="1"/>
          </p:cNvPicPr>
          <p:nvPr/>
        </p:nvPicPr>
        <p:blipFill>
          <a:blip r:embed="rId2" cstate="print"/>
          <a:srcRect/>
          <a:stretch>
            <a:fillRect/>
          </a:stretch>
        </p:blipFill>
        <p:spPr bwMode="auto">
          <a:xfrm>
            <a:off x="5704971" y="5008775"/>
            <a:ext cx="1196347" cy="1343025"/>
          </a:xfrm>
          <a:prstGeom prst="rect">
            <a:avLst/>
          </a:prstGeom>
          <a:noFill/>
          <a:ln w="9525">
            <a:noFill/>
            <a:miter lim="800000"/>
            <a:headEnd/>
            <a:tailEnd/>
          </a:ln>
        </p:spPr>
      </p:pic>
    </p:spTree>
    <p:extLst>
      <p:ext uri="{BB962C8B-B14F-4D97-AF65-F5344CB8AC3E}">
        <p14:creationId xmlns:p14="http://schemas.microsoft.com/office/powerpoint/2010/main" val="371293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22CEFE-8117-7B8E-B72B-CED5A74BF6D2}"/>
              </a:ext>
            </a:extLst>
          </p:cNvPr>
          <p:cNvSpPr>
            <a:spLocks noGrp="1"/>
          </p:cNvSpPr>
          <p:nvPr>
            <p:ph type="body" sz="quarter" idx="14"/>
          </p:nvPr>
        </p:nvSpPr>
        <p:spPr>
          <a:xfrm>
            <a:off x="1948589" y="3182430"/>
            <a:ext cx="2062389" cy="1988233"/>
          </a:xfrm>
        </p:spPr>
        <p:txBody>
          <a:bodyPr/>
          <a:lstStyle/>
          <a:p>
            <a:r>
              <a:rPr lang="en-US" dirty="0"/>
              <a:t>Member eligibility verification</a:t>
            </a:r>
          </a:p>
          <a:p>
            <a:r>
              <a:rPr lang="en-US" dirty="0"/>
              <a:t>Provider eligibility verification</a:t>
            </a:r>
          </a:p>
          <a:p>
            <a:r>
              <a:rPr lang="en-US" dirty="0"/>
              <a:t>Medicaid Guidelines applied</a:t>
            </a:r>
          </a:p>
          <a:p>
            <a:pPr marL="0" indent="0">
              <a:buNone/>
            </a:pPr>
            <a:endParaRPr lang="en-US" dirty="0"/>
          </a:p>
        </p:txBody>
      </p:sp>
      <p:sp>
        <p:nvSpPr>
          <p:cNvPr id="5" name="Text Placeholder 4">
            <a:extLst>
              <a:ext uri="{FF2B5EF4-FFF2-40B4-BE49-F238E27FC236}">
                <a16:creationId xmlns:a16="http://schemas.microsoft.com/office/drawing/2014/main" id="{2290BED9-A74B-0265-9102-1CAFDF89F193}"/>
              </a:ext>
            </a:extLst>
          </p:cNvPr>
          <p:cNvSpPr>
            <a:spLocks noGrp="1"/>
          </p:cNvSpPr>
          <p:nvPr>
            <p:ph type="body" sz="quarter" idx="16"/>
          </p:nvPr>
        </p:nvSpPr>
        <p:spPr/>
        <p:txBody>
          <a:bodyPr/>
          <a:lstStyle/>
          <a:p>
            <a:r>
              <a:rPr lang="en-US" dirty="0"/>
              <a:t>Administrative Requirements</a:t>
            </a:r>
          </a:p>
        </p:txBody>
      </p:sp>
      <p:sp>
        <p:nvSpPr>
          <p:cNvPr id="7" name="Text Placeholder 6">
            <a:extLst>
              <a:ext uri="{FF2B5EF4-FFF2-40B4-BE49-F238E27FC236}">
                <a16:creationId xmlns:a16="http://schemas.microsoft.com/office/drawing/2014/main" id="{AFF52AA6-240C-BA04-DB76-8674373E5ED6}"/>
              </a:ext>
            </a:extLst>
          </p:cNvPr>
          <p:cNvSpPr>
            <a:spLocks noGrp="1"/>
          </p:cNvSpPr>
          <p:nvPr>
            <p:ph type="body" sz="quarter" idx="19"/>
          </p:nvPr>
        </p:nvSpPr>
        <p:spPr>
          <a:xfrm>
            <a:off x="5058595" y="3035382"/>
            <a:ext cx="2062389" cy="1988233"/>
          </a:xfrm>
        </p:spPr>
        <p:txBody>
          <a:bodyPr/>
          <a:lstStyle/>
          <a:p>
            <a:r>
              <a:rPr lang="en-US" dirty="0"/>
              <a:t>InterQual</a:t>
            </a:r>
            <a:r>
              <a:rPr lang="en-US" sz="1200" baseline="30000" dirty="0"/>
              <a:t>®</a:t>
            </a:r>
            <a:r>
              <a:rPr lang="en-US" dirty="0"/>
              <a:t> or State defined criteria applied</a:t>
            </a:r>
          </a:p>
          <a:p>
            <a:r>
              <a:rPr lang="en-US" dirty="0"/>
              <a:t>May pend for additional clinical information </a:t>
            </a:r>
          </a:p>
          <a:p>
            <a:r>
              <a:rPr lang="en-US" dirty="0"/>
              <a:t>Approve if criteria met</a:t>
            </a:r>
          </a:p>
          <a:p>
            <a:r>
              <a:rPr lang="en-US" dirty="0"/>
              <a:t>Refer to physician reviewer if documentation does not support medical necessity.</a:t>
            </a:r>
          </a:p>
        </p:txBody>
      </p:sp>
      <p:sp>
        <p:nvSpPr>
          <p:cNvPr id="8" name="Text Placeholder 7">
            <a:extLst>
              <a:ext uri="{FF2B5EF4-FFF2-40B4-BE49-F238E27FC236}">
                <a16:creationId xmlns:a16="http://schemas.microsoft.com/office/drawing/2014/main" id="{C2EDD084-9813-22EE-19CF-8030BCE4948B}"/>
              </a:ext>
            </a:extLst>
          </p:cNvPr>
          <p:cNvSpPr>
            <a:spLocks noGrp="1"/>
          </p:cNvSpPr>
          <p:nvPr>
            <p:ph type="body" sz="quarter" idx="20"/>
          </p:nvPr>
        </p:nvSpPr>
        <p:spPr/>
        <p:txBody>
          <a:bodyPr/>
          <a:lstStyle/>
          <a:p>
            <a:r>
              <a:rPr lang="en-US" dirty="0"/>
              <a:t>Nurse Review</a:t>
            </a:r>
          </a:p>
        </p:txBody>
      </p:sp>
      <p:sp>
        <p:nvSpPr>
          <p:cNvPr id="10" name="Text Placeholder 9">
            <a:extLst>
              <a:ext uri="{FF2B5EF4-FFF2-40B4-BE49-F238E27FC236}">
                <a16:creationId xmlns:a16="http://schemas.microsoft.com/office/drawing/2014/main" id="{20192A38-FF4A-7523-9CED-29496BAA1E98}"/>
              </a:ext>
            </a:extLst>
          </p:cNvPr>
          <p:cNvSpPr>
            <a:spLocks noGrp="1"/>
          </p:cNvSpPr>
          <p:nvPr>
            <p:ph type="body" sz="quarter" idx="22"/>
          </p:nvPr>
        </p:nvSpPr>
        <p:spPr>
          <a:xfrm>
            <a:off x="8168600" y="3048484"/>
            <a:ext cx="2062389" cy="1988233"/>
          </a:xfrm>
        </p:spPr>
        <p:txBody>
          <a:bodyPr/>
          <a:lstStyle/>
          <a:p>
            <a:r>
              <a:rPr lang="en-US" dirty="0"/>
              <a:t>The medical director, or another qualified physician reviewer will review the case against InterQual</a:t>
            </a:r>
            <a:r>
              <a:rPr lang="en-US" sz="1200" baseline="30000" dirty="0"/>
              <a:t>®</a:t>
            </a:r>
            <a:r>
              <a:rPr lang="en-US" dirty="0"/>
              <a:t> or State defined criteria and national standards to provide a decision.</a:t>
            </a:r>
          </a:p>
          <a:p>
            <a:r>
              <a:rPr lang="en-US" dirty="0"/>
              <a:t>The physician or qualified practitioner may approve or deny the review.</a:t>
            </a:r>
          </a:p>
          <a:p>
            <a:pPr marL="0" indent="0">
              <a:buNone/>
            </a:pPr>
            <a:endParaRPr lang="en-US" dirty="0"/>
          </a:p>
        </p:txBody>
      </p:sp>
      <p:sp>
        <p:nvSpPr>
          <p:cNvPr id="11" name="Text Placeholder 10">
            <a:extLst>
              <a:ext uri="{FF2B5EF4-FFF2-40B4-BE49-F238E27FC236}">
                <a16:creationId xmlns:a16="http://schemas.microsoft.com/office/drawing/2014/main" id="{7BBB87A2-6241-286C-065F-CDB4377B3644}"/>
              </a:ext>
            </a:extLst>
          </p:cNvPr>
          <p:cNvSpPr>
            <a:spLocks noGrp="1"/>
          </p:cNvSpPr>
          <p:nvPr>
            <p:ph type="body" sz="quarter" idx="23"/>
          </p:nvPr>
        </p:nvSpPr>
        <p:spPr/>
        <p:txBody>
          <a:bodyPr/>
          <a:lstStyle/>
          <a:p>
            <a:r>
              <a:rPr lang="en-US" dirty="0"/>
              <a:t>Physician Review</a:t>
            </a:r>
          </a:p>
        </p:txBody>
      </p:sp>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Review Process</a:t>
            </a:r>
          </a:p>
        </p:txBody>
      </p:sp>
      <p:pic>
        <p:nvPicPr>
          <p:cNvPr id="21" name="Graphic 20">
            <a:extLst>
              <a:ext uri="{FF2B5EF4-FFF2-40B4-BE49-F238E27FC236}">
                <a16:creationId xmlns:a16="http://schemas.microsoft.com/office/drawing/2014/main" id="{E610BF0A-C61E-6E2F-87F5-9EE755AC73F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9304" y="1563597"/>
            <a:ext cx="685800" cy="685800"/>
          </a:xfrm>
          <a:prstGeom prst="rect">
            <a:avLst/>
          </a:prstGeom>
        </p:spPr>
      </p:pic>
      <p:pic>
        <p:nvPicPr>
          <p:cNvPr id="22" name="Graphic 21">
            <a:extLst>
              <a:ext uri="{FF2B5EF4-FFF2-40B4-BE49-F238E27FC236}">
                <a16:creationId xmlns:a16="http://schemas.microsoft.com/office/drawing/2014/main" id="{AA773C0A-A044-0A1D-84C0-8A0F29B3B3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9273" y="1563597"/>
            <a:ext cx="685800" cy="685800"/>
          </a:xfrm>
          <a:prstGeom prst="rect">
            <a:avLst/>
          </a:prstGeom>
        </p:spPr>
      </p:pic>
      <p:pic>
        <p:nvPicPr>
          <p:cNvPr id="23" name="Graphic 22">
            <a:extLst>
              <a:ext uri="{FF2B5EF4-FFF2-40B4-BE49-F238E27FC236}">
                <a16:creationId xmlns:a16="http://schemas.microsoft.com/office/drawing/2014/main" id="{28378026-6781-0371-ADAD-A70A217B7F1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6895" y="1484182"/>
            <a:ext cx="685800" cy="685800"/>
          </a:xfrm>
          <a:prstGeom prst="rect">
            <a:avLst/>
          </a:prstGeom>
        </p:spPr>
      </p:pic>
    </p:spTree>
    <p:extLst>
      <p:ext uri="{BB962C8B-B14F-4D97-AF65-F5344CB8AC3E}">
        <p14:creationId xmlns:p14="http://schemas.microsoft.com/office/powerpoint/2010/main" val="403268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F54671C-C794-E76C-676D-17577D3E86BB}"/>
              </a:ext>
            </a:extLst>
          </p:cNvPr>
          <p:cNvSpPr>
            <a:spLocks noGrp="1"/>
          </p:cNvSpPr>
          <p:nvPr>
            <p:ph type="body" sz="quarter" idx="13"/>
          </p:nvPr>
        </p:nvSpPr>
        <p:spPr>
          <a:xfrm>
            <a:off x="355739" y="1330190"/>
            <a:ext cx="5998407" cy="4746760"/>
          </a:xfrm>
        </p:spPr>
        <p:txBody>
          <a:bodyPr>
            <a:normAutofit fontScale="85000" lnSpcReduction="10000"/>
          </a:bodyPr>
          <a:lstStyle/>
          <a:p>
            <a:r>
              <a:rPr lang="en-US" dirty="0"/>
              <a:t>A review  may be pended for one of the following reasons:</a:t>
            </a:r>
          </a:p>
          <a:p>
            <a:pPr lvl="1"/>
            <a:r>
              <a:rPr lang="en-US" dirty="0"/>
              <a:t>Missing required information such as plan of care or provider number</a:t>
            </a:r>
          </a:p>
          <a:p>
            <a:pPr lvl="1"/>
            <a:r>
              <a:rPr lang="en-US" dirty="0"/>
              <a:t>Additional information or clarification is needed before a decision can be made</a:t>
            </a:r>
          </a:p>
          <a:p>
            <a:r>
              <a:rPr lang="en-US" dirty="0"/>
              <a:t>Notifications are sent via fax or web portal. </a:t>
            </a:r>
          </a:p>
          <a:p>
            <a:r>
              <a:rPr lang="en-US" dirty="0"/>
              <a:t>A provider has 2 business days to respond to the additional information request. </a:t>
            </a:r>
          </a:p>
          <a:p>
            <a:r>
              <a:rPr lang="en-US" dirty="0"/>
              <a:t>A provider has 2 business days to respond to the additional information request </a:t>
            </a:r>
          </a:p>
          <a:p>
            <a:pPr lvl="1"/>
            <a:r>
              <a:rPr lang="en-US" dirty="0"/>
              <a:t>If the case contains no clinical information, the case will be administratively denied.</a:t>
            </a:r>
          </a:p>
          <a:p>
            <a:pPr lvl="1"/>
            <a:r>
              <a:rPr lang="en-US" dirty="0"/>
              <a:t>If the case has insufficient clinical information and there is no response to the pended, the case will move to the physician reviewer for a determination.</a:t>
            </a:r>
          </a:p>
          <a:p>
            <a:r>
              <a:rPr lang="en-US" dirty="0"/>
              <a:t>If a review is administratively denied, the provider may submit a new request once they have all the necessary information. Administratively denied request do not qualify for reconsideration. </a:t>
            </a:r>
          </a:p>
        </p:txBody>
      </p:sp>
      <p:sp>
        <p:nvSpPr>
          <p:cNvPr id="12" name="Title 11">
            <a:extLst>
              <a:ext uri="{FF2B5EF4-FFF2-40B4-BE49-F238E27FC236}">
                <a16:creationId xmlns:a16="http://schemas.microsoft.com/office/drawing/2014/main" id="{F27ED3E1-1474-F804-3877-95F463CCE0C6}"/>
              </a:ext>
            </a:extLst>
          </p:cNvPr>
          <p:cNvSpPr>
            <a:spLocks noGrp="1"/>
          </p:cNvSpPr>
          <p:nvPr>
            <p:ph type="title"/>
          </p:nvPr>
        </p:nvSpPr>
        <p:spPr/>
        <p:txBody>
          <a:bodyPr/>
          <a:lstStyle/>
          <a:p>
            <a:r>
              <a:rPr lang="en-US" dirty="0"/>
              <a:t>Pended Reviews</a:t>
            </a:r>
          </a:p>
        </p:txBody>
      </p:sp>
      <p:pic>
        <p:nvPicPr>
          <p:cNvPr id="15" name="Picture 14" descr="Woman signing contract">
            <a:extLst>
              <a:ext uri="{FF2B5EF4-FFF2-40B4-BE49-F238E27FC236}">
                <a16:creationId xmlns:a16="http://schemas.microsoft.com/office/drawing/2014/main" id="{EA39E81E-8E25-1BDB-DBF6-51F96D81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59" y="643812"/>
            <a:ext cx="5097130" cy="5299787"/>
          </a:xfrm>
          <a:prstGeom prst="rect">
            <a:avLst/>
          </a:prstGeom>
        </p:spPr>
      </p:pic>
    </p:spTree>
    <p:extLst>
      <p:ext uri="{BB962C8B-B14F-4D97-AF65-F5344CB8AC3E}">
        <p14:creationId xmlns:p14="http://schemas.microsoft.com/office/powerpoint/2010/main" val="313953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7BAD5-90FB-BD3D-8B31-491B93998D78}"/>
              </a:ext>
            </a:extLst>
          </p:cNvPr>
          <p:cNvSpPr>
            <a:spLocks noGrp="1"/>
          </p:cNvSpPr>
          <p:nvPr>
            <p:ph type="title"/>
          </p:nvPr>
        </p:nvSpPr>
        <p:spPr>
          <a:xfrm>
            <a:off x="266699" y="403753"/>
            <a:ext cx="7272436" cy="521093"/>
          </a:xfrm>
        </p:spPr>
        <p:txBody>
          <a:bodyPr/>
          <a:lstStyle/>
          <a:p>
            <a:r>
              <a:rPr lang="en-US" dirty="0"/>
              <a:t>Responding to Pended Reviews</a:t>
            </a:r>
          </a:p>
        </p:txBody>
      </p:sp>
      <p:sp>
        <p:nvSpPr>
          <p:cNvPr id="8" name="Text Placeholder 7">
            <a:extLst>
              <a:ext uri="{FF2B5EF4-FFF2-40B4-BE49-F238E27FC236}">
                <a16:creationId xmlns:a16="http://schemas.microsoft.com/office/drawing/2014/main" id="{0D4C1F84-A34C-4ACB-3BC4-8B3B84A0B1AC}"/>
              </a:ext>
            </a:extLst>
          </p:cNvPr>
          <p:cNvSpPr>
            <a:spLocks noGrp="1"/>
          </p:cNvSpPr>
          <p:nvPr>
            <p:ph type="body" sz="quarter" idx="13"/>
          </p:nvPr>
        </p:nvSpPr>
        <p:spPr>
          <a:xfrm>
            <a:off x="266699" y="1311140"/>
            <a:ext cx="4827815" cy="4746760"/>
          </a:xfrm>
        </p:spPr>
        <p:txBody>
          <a:bodyPr>
            <a:normAutofit/>
          </a:bodyPr>
          <a:lstStyle/>
          <a:p>
            <a:r>
              <a:rPr lang="en-US" sz="2000" dirty="0"/>
              <a:t>If you submitted the request online thru the Portal:</a:t>
            </a:r>
          </a:p>
          <a:p>
            <a:pPr lvl="1"/>
            <a:r>
              <a:rPr lang="en-US" sz="2000" dirty="0"/>
              <a:t>Log into the Portal and open the pended case.</a:t>
            </a:r>
          </a:p>
          <a:p>
            <a:pPr lvl="1"/>
            <a:r>
              <a:rPr lang="en-US" sz="2000" dirty="0"/>
              <a:t>ACTION TAB – additional Clinical Information.</a:t>
            </a:r>
          </a:p>
          <a:p>
            <a:pPr lvl="1"/>
            <a:r>
              <a:rPr lang="en-US" sz="2000" dirty="0"/>
              <a:t>Upload the requested documents or type the information in the note section.  </a:t>
            </a:r>
          </a:p>
        </p:txBody>
      </p:sp>
      <p:sp>
        <p:nvSpPr>
          <p:cNvPr id="9" name="TextBox 8">
            <a:extLst>
              <a:ext uri="{FF2B5EF4-FFF2-40B4-BE49-F238E27FC236}">
                <a16:creationId xmlns:a16="http://schemas.microsoft.com/office/drawing/2014/main" id="{275D34F4-E55F-E66F-5399-99F8AC4EC3B1}"/>
              </a:ext>
            </a:extLst>
          </p:cNvPr>
          <p:cNvSpPr txBox="1"/>
          <p:nvPr/>
        </p:nvSpPr>
        <p:spPr>
          <a:xfrm>
            <a:off x="7716416" y="186612"/>
            <a:ext cx="3984172" cy="6419461"/>
          </a:xfrm>
          <a:prstGeom prst="rect">
            <a:avLst/>
          </a:prstGeom>
          <a:solidFill>
            <a:srgbClr val="2BBC2B"/>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EBF984C-C98E-F348-EA68-EB5126C7A7DA}"/>
              </a:ext>
            </a:extLst>
          </p:cNvPr>
          <p:cNvPicPr>
            <a:picLocks noChangeAspect="1"/>
          </p:cNvPicPr>
          <p:nvPr/>
        </p:nvPicPr>
        <p:blipFill>
          <a:blip r:embed="rId2"/>
          <a:stretch>
            <a:fillRect/>
          </a:stretch>
        </p:blipFill>
        <p:spPr>
          <a:xfrm>
            <a:off x="6261667" y="1143902"/>
            <a:ext cx="2191099" cy="2285098"/>
          </a:xfrm>
          <a:prstGeom prst="rect">
            <a:avLst/>
          </a:prstGeom>
        </p:spPr>
      </p:pic>
      <p:sp>
        <p:nvSpPr>
          <p:cNvPr id="11" name="Arrow: Up 10">
            <a:extLst>
              <a:ext uri="{FF2B5EF4-FFF2-40B4-BE49-F238E27FC236}">
                <a16:creationId xmlns:a16="http://schemas.microsoft.com/office/drawing/2014/main" id="{CF954640-F85D-F50B-782B-58BBDB18C753}"/>
              </a:ext>
            </a:extLst>
          </p:cNvPr>
          <p:cNvSpPr/>
          <p:nvPr/>
        </p:nvSpPr>
        <p:spPr>
          <a:xfrm rot="4325836">
            <a:off x="5235556" y="2120635"/>
            <a:ext cx="529742" cy="1236772"/>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8CFF5-7919-E3BB-D3E0-9F3BC998B67B}"/>
              </a:ext>
            </a:extLst>
          </p:cNvPr>
          <p:cNvPicPr>
            <a:picLocks noChangeAspect="1"/>
          </p:cNvPicPr>
          <p:nvPr/>
        </p:nvPicPr>
        <p:blipFill>
          <a:blip r:embed="rId3"/>
          <a:stretch>
            <a:fillRect/>
          </a:stretch>
        </p:blipFill>
        <p:spPr>
          <a:xfrm>
            <a:off x="7389302" y="2739021"/>
            <a:ext cx="3685366" cy="3831846"/>
          </a:xfrm>
          <a:prstGeom prst="rect">
            <a:avLst/>
          </a:prstGeom>
        </p:spPr>
      </p:pic>
      <p:sp>
        <p:nvSpPr>
          <p:cNvPr id="13" name="Arrow: Up 12">
            <a:extLst>
              <a:ext uri="{FF2B5EF4-FFF2-40B4-BE49-F238E27FC236}">
                <a16:creationId xmlns:a16="http://schemas.microsoft.com/office/drawing/2014/main" id="{BFA1846C-8371-7D18-1524-0608FA17B3A2}"/>
              </a:ext>
            </a:extLst>
          </p:cNvPr>
          <p:cNvSpPr/>
          <p:nvPr/>
        </p:nvSpPr>
        <p:spPr>
          <a:xfrm rot="5400000">
            <a:off x="5470841" y="3614533"/>
            <a:ext cx="509028" cy="1371996"/>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07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4A3F-98C0-F457-1A34-C084F7092D83}"/>
              </a:ext>
            </a:extLst>
          </p:cNvPr>
          <p:cNvSpPr>
            <a:spLocks noGrp="1"/>
          </p:cNvSpPr>
          <p:nvPr>
            <p:ph type="title"/>
          </p:nvPr>
        </p:nvSpPr>
        <p:spPr/>
        <p:txBody>
          <a:bodyPr anchor="ctr">
            <a:normAutofit/>
          </a:bodyPr>
          <a:lstStyle/>
          <a:p>
            <a:r>
              <a:rPr lang="en-US" sz="3700" dirty="0"/>
              <a:t>Denials and Reconsiderations</a:t>
            </a:r>
          </a:p>
        </p:txBody>
      </p:sp>
      <p:graphicFrame>
        <p:nvGraphicFramePr>
          <p:cNvPr id="39" name="Diagram 38">
            <a:extLst>
              <a:ext uri="{FF2B5EF4-FFF2-40B4-BE49-F238E27FC236}">
                <a16:creationId xmlns:a16="http://schemas.microsoft.com/office/drawing/2014/main" id="{C2BB9458-240E-2894-6F5A-AE3D5B5A8D94}"/>
              </a:ext>
            </a:extLst>
          </p:cNvPr>
          <p:cNvGraphicFramePr/>
          <p:nvPr>
            <p:extLst>
              <p:ext uri="{D42A27DB-BD31-4B8C-83A1-F6EECF244321}">
                <p14:modId xmlns:p14="http://schemas.microsoft.com/office/powerpoint/2010/main" val="1440374075"/>
              </p:ext>
            </p:extLst>
          </p:nvPr>
        </p:nvGraphicFramePr>
        <p:xfrm>
          <a:off x="2032000" y="10355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08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F3B6E7-9166-54D1-2FD5-0FE49AB59D28}"/>
              </a:ext>
            </a:extLst>
          </p:cNvPr>
          <p:cNvSpPr>
            <a:spLocks noGrp="1"/>
          </p:cNvSpPr>
          <p:nvPr>
            <p:ph type="body" sz="quarter" idx="13"/>
          </p:nvPr>
        </p:nvSpPr>
        <p:spPr>
          <a:xfrm>
            <a:off x="355740" y="1330190"/>
            <a:ext cx="5476889" cy="5026222"/>
          </a:xfrm>
        </p:spPr>
        <p:txBody>
          <a:bodyPr>
            <a:normAutofit fontScale="85000" lnSpcReduction="10000"/>
          </a:bodyPr>
          <a:lstStyle/>
          <a:p>
            <a:r>
              <a:rPr lang="en-US" dirty="0"/>
              <a:t>May be submitted within 60 days of the </a:t>
            </a:r>
            <a:r>
              <a:rPr lang="en-US" b="1" dirty="0"/>
              <a:t>clinical</a:t>
            </a:r>
            <a:r>
              <a:rPr lang="en-US" dirty="0"/>
              <a:t> denial date</a:t>
            </a:r>
          </a:p>
          <a:p>
            <a:pPr lvl="1"/>
            <a:r>
              <a:rPr lang="en-US" dirty="0"/>
              <a:t>This is your opportunity to provide more detailed clinicals to support medical necessity. </a:t>
            </a:r>
          </a:p>
          <a:p>
            <a:r>
              <a:rPr lang="en-US" dirty="0"/>
              <a:t>May be submitted via</a:t>
            </a:r>
          </a:p>
          <a:p>
            <a:pPr lvl="1"/>
            <a:r>
              <a:rPr lang="en-US" dirty="0"/>
              <a:t>Web portal *preferred </a:t>
            </a:r>
          </a:p>
          <a:p>
            <a:pPr lvl="1"/>
            <a:r>
              <a:rPr lang="en-US" dirty="0"/>
              <a:t>Fax</a:t>
            </a:r>
          </a:p>
          <a:p>
            <a:pPr lvl="1"/>
            <a:r>
              <a:rPr lang="en-US" dirty="0"/>
              <a:t>phone  *least preferred (will still be require to fax additional information)</a:t>
            </a:r>
          </a:p>
          <a:p>
            <a:r>
              <a:rPr lang="en-US" dirty="0"/>
              <a:t>A clinical reviewer will review any additional information submitted. If unable to meet InterQual</a:t>
            </a:r>
            <a:r>
              <a:rPr lang="en-US" sz="1400" baseline="30000" dirty="0"/>
              <a:t>® </a:t>
            </a:r>
            <a:r>
              <a:rPr lang="en-US" sz="1400" dirty="0"/>
              <a:t> </a:t>
            </a:r>
            <a:r>
              <a:rPr lang="en-US" sz="1600" dirty="0"/>
              <a:t>or State approved criteria, it will be referred to the physician reviewer. </a:t>
            </a:r>
            <a:endParaRPr lang="en-US" sz="1600" baseline="30000" dirty="0"/>
          </a:p>
          <a:p>
            <a:r>
              <a:rPr lang="en-US" dirty="0"/>
              <a:t>A  physician reviewer – a different physician from the one who originally reviewed the case -  will look at the case and any new information submitted to support the reconsideration.</a:t>
            </a:r>
          </a:p>
          <a:p>
            <a:r>
              <a:rPr lang="en-US" dirty="0"/>
              <a:t>The physician reviewer may </a:t>
            </a:r>
          </a:p>
          <a:p>
            <a:pPr lvl="1"/>
            <a:r>
              <a:rPr lang="en-US" dirty="0"/>
              <a:t>Uphold original decision (no change made).</a:t>
            </a:r>
          </a:p>
          <a:p>
            <a:pPr lvl="1"/>
            <a:r>
              <a:rPr lang="en-US" dirty="0"/>
              <a:t>Overturn the original decision (approve the case).</a:t>
            </a:r>
          </a:p>
          <a:p>
            <a:r>
              <a:rPr lang="en-US" dirty="0"/>
              <a:t>If original denial decision is upheld, an appeal may be submitted to SCDHHS. </a:t>
            </a:r>
          </a:p>
        </p:txBody>
      </p:sp>
      <p:sp>
        <p:nvSpPr>
          <p:cNvPr id="2" name="Title 1">
            <a:extLst>
              <a:ext uri="{FF2B5EF4-FFF2-40B4-BE49-F238E27FC236}">
                <a16:creationId xmlns:a16="http://schemas.microsoft.com/office/drawing/2014/main" id="{0FB5DF77-AB9F-BB09-CD61-56B9DF3019FA}"/>
              </a:ext>
            </a:extLst>
          </p:cNvPr>
          <p:cNvSpPr>
            <a:spLocks noGrp="1"/>
          </p:cNvSpPr>
          <p:nvPr>
            <p:ph type="title"/>
          </p:nvPr>
        </p:nvSpPr>
        <p:spPr/>
        <p:txBody>
          <a:bodyPr/>
          <a:lstStyle/>
          <a:p>
            <a:r>
              <a:rPr lang="en-US" dirty="0"/>
              <a:t>Reconsiderations</a:t>
            </a:r>
          </a:p>
        </p:txBody>
      </p:sp>
      <p:pic>
        <p:nvPicPr>
          <p:cNvPr id="5" name="Picture 4">
            <a:extLst>
              <a:ext uri="{FF2B5EF4-FFF2-40B4-BE49-F238E27FC236}">
                <a16:creationId xmlns:a16="http://schemas.microsoft.com/office/drawing/2014/main" id="{81CFA952-5D33-FD93-1F5D-D03DC3C05FCA}"/>
              </a:ext>
            </a:extLst>
          </p:cNvPr>
          <p:cNvPicPr>
            <a:picLocks noChangeAspect="1"/>
          </p:cNvPicPr>
          <p:nvPr/>
        </p:nvPicPr>
        <p:blipFill>
          <a:blip r:embed="rId3"/>
          <a:stretch>
            <a:fillRect/>
          </a:stretch>
        </p:blipFill>
        <p:spPr>
          <a:xfrm>
            <a:off x="6608435" y="664299"/>
            <a:ext cx="5305980" cy="4848225"/>
          </a:xfrm>
          <a:prstGeom prst="rect">
            <a:avLst/>
          </a:prstGeom>
        </p:spPr>
      </p:pic>
    </p:spTree>
    <p:extLst>
      <p:ext uri="{BB962C8B-B14F-4D97-AF65-F5344CB8AC3E}">
        <p14:creationId xmlns:p14="http://schemas.microsoft.com/office/powerpoint/2010/main" val="1663193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1940-CB7C-3E73-F194-C38586BEACA2}"/>
              </a:ext>
            </a:extLst>
          </p:cNvPr>
          <p:cNvSpPr>
            <a:spLocks noGrp="1"/>
          </p:cNvSpPr>
          <p:nvPr>
            <p:ph type="body" sz="quarter" idx="13"/>
          </p:nvPr>
        </p:nvSpPr>
        <p:spPr>
          <a:xfrm>
            <a:off x="355740" y="1330190"/>
            <a:ext cx="4477517" cy="4746760"/>
          </a:xfrm>
        </p:spPr>
        <p:txBody>
          <a:bodyPr>
            <a:normAutofit lnSpcReduction="10000"/>
          </a:bodyPr>
          <a:lstStyle/>
          <a:p>
            <a:r>
              <a:rPr lang="en-US" dirty="0"/>
              <a:t>If a reconsideration is upheld, an appeal may be requested. Specific instructions will be included in the reconsideration determination letter sent to the provider and member.  </a:t>
            </a:r>
          </a:p>
          <a:p>
            <a:r>
              <a:rPr lang="en-US" dirty="0"/>
              <a:t>SCDHHS will review the request and conduct a Fair hearing.</a:t>
            </a:r>
          </a:p>
          <a:p>
            <a:r>
              <a:rPr lang="en-US" dirty="0"/>
              <a:t>Members may request an appeal </a:t>
            </a:r>
            <a:r>
              <a:rPr lang="en-US"/>
              <a:t>within 30 calendar days from the reconsideration determination notice: </a:t>
            </a:r>
            <a:endParaRPr lang="en-US" dirty="0"/>
          </a:p>
          <a:p>
            <a:pPr lvl="1"/>
            <a:r>
              <a:rPr lang="en-US" dirty="0"/>
              <a:t>online at </a:t>
            </a:r>
            <a:r>
              <a:rPr lang="en-US" dirty="0">
                <a:hlinkClick r:id="rId3"/>
              </a:rPr>
              <a:t>www.scdhhs.gov/appeals</a:t>
            </a:r>
            <a:r>
              <a:rPr lang="en-US" dirty="0"/>
              <a:t>, </a:t>
            </a:r>
          </a:p>
          <a:p>
            <a:pPr lvl="1"/>
            <a:r>
              <a:rPr lang="en-US" dirty="0"/>
              <a:t>Fax 803 255 8206</a:t>
            </a:r>
          </a:p>
          <a:p>
            <a:pPr lvl="1"/>
            <a:r>
              <a:rPr lang="en-US" dirty="0"/>
              <a:t>Email appeals@scdhhs.gov</a:t>
            </a:r>
          </a:p>
          <a:p>
            <a:pPr lvl="1"/>
            <a:r>
              <a:rPr lang="en-US" dirty="0"/>
              <a:t>Mail Office of Appeals and Hearings</a:t>
            </a:r>
          </a:p>
          <a:p>
            <a:pPr marL="914400" lvl="2" indent="0">
              <a:buNone/>
            </a:pPr>
            <a:r>
              <a:rPr lang="en-US" dirty="0"/>
              <a:t>    PO BOX 8206</a:t>
            </a:r>
          </a:p>
          <a:p>
            <a:pPr marL="914400" lvl="2" indent="0">
              <a:buNone/>
            </a:pPr>
            <a:r>
              <a:rPr lang="en-US" dirty="0"/>
              <a:t>    Columbia, SC 29202</a:t>
            </a:r>
          </a:p>
        </p:txBody>
      </p:sp>
      <p:sp>
        <p:nvSpPr>
          <p:cNvPr id="3" name="Title 2">
            <a:extLst>
              <a:ext uri="{FF2B5EF4-FFF2-40B4-BE49-F238E27FC236}">
                <a16:creationId xmlns:a16="http://schemas.microsoft.com/office/drawing/2014/main" id="{C3EAEF43-3171-22FC-3303-130297D710EA}"/>
              </a:ext>
            </a:extLst>
          </p:cNvPr>
          <p:cNvSpPr>
            <a:spLocks noGrp="1"/>
          </p:cNvSpPr>
          <p:nvPr>
            <p:ph type="title"/>
          </p:nvPr>
        </p:nvSpPr>
        <p:spPr/>
        <p:txBody>
          <a:bodyPr/>
          <a:lstStyle/>
          <a:p>
            <a:r>
              <a:rPr lang="en-US" dirty="0"/>
              <a:t>Appeals</a:t>
            </a:r>
          </a:p>
        </p:txBody>
      </p:sp>
      <p:pic>
        <p:nvPicPr>
          <p:cNvPr id="4" name="Picture Placeholder 11" descr="Empty office room">
            <a:extLst>
              <a:ext uri="{FF2B5EF4-FFF2-40B4-BE49-F238E27FC236}">
                <a16:creationId xmlns:a16="http://schemas.microsoft.com/office/drawing/2014/main" id="{A91F9C8C-56E1-6377-9036-52E5A52F396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5882" b="-1"/>
          <a:stretch/>
        </p:blipFill>
        <p:spPr>
          <a:xfrm>
            <a:off x="5393440" y="186612"/>
            <a:ext cx="6798559" cy="6494106"/>
          </a:xfrm>
          <a:prstGeom prst="rect">
            <a:avLst/>
          </a:prstGeom>
        </p:spPr>
      </p:pic>
    </p:spTree>
    <p:extLst>
      <p:ext uri="{BB962C8B-B14F-4D97-AF65-F5344CB8AC3E}">
        <p14:creationId xmlns:p14="http://schemas.microsoft.com/office/powerpoint/2010/main" val="10601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9F63C-3A04-F198-4FB1-5C1C842E01DF}"/>
              </a:ext>
            </a:extLst>
          </p:cNvPr>
          <p:cNvSpPr>
            <a:spLocks noGrp="1"/>
          </p:cNvSpPr>
          <p:nvPr>
            <p:ph type="title"/>
          </p:nvPr>
        </p:nvSpPr>
        <p:spPr/>
        <p:txBody>
          <a:bodyPr/>
          <a:lstStyle/>
          <a:p>
            <a:r>
              <a:rPr lang="en-US" dirty="0"/>
              <a:t>Atrezzo – Registering for the Portal</a:t>
            </a:r>
          </a:p>
        </p:txBody>
      </p:sp>
      <p:pic>
        <p:nvPicPr>
          <p:cNvPr id="4" name="Picture 3">
            <a:extLst>
              <a:ext uri="{FF2B5EF4-FFF2-40B4-BE49-F238E27FC236}">
                <a16:creationId xmlns:a16="http://schemas.microsoft.com/office/drawing/2014/main" id="{6C26BA1B-94A5-3EDD-7E33-578B404D4273}"/>
              </a:ext>
            </a:extLst>
          </p:cNvPr>
          <p:cNvPicPr>
            <a:picLocks noChangeAspect="1"/>
          </p:cNvPicPr>
          <p:nvPr/>
        </p:nvPicPr>
        <p:blipFill>
          <a:blip r:embed="rId2"/>
          <a:stretch>
            <a:fillRect/>
          </a:stretch>
        </p:blipFill>
        <p:spPr>
          <a:xfrm>
            <a:off x="2130648" y="1260629"/>
            <a:ext cx="6517532" cy="4807258"/>
          </a:xfrm>
          <a:prstGeom prst="rect">
            <a:avLst/>
          </a:prstGeom>
        </p:spPr>
      </p:pic>
      <p:sp>
        <p:nvSpPr>
          <p:cNvPr id="7" name="Arrow: Left 6">
            <a:extLst>
              <a:ext uri="{FF2B5EF4-FFF2-40B4-BE49-F238E27FC236}">
                <a16:creationId xmlns:a16="http://schemas.microsoft.com/office/drawing/2014/main" id="{B9E6A4CB-F66D-A659-6D39-62636B7A2663}"/>
              </a:ext>
            </a:extLst>
          </p:cNvPr>
          <p:cNvSpPr/>
          <p:nvPr/>
        </p:nvSpPr>
        <p:spPr>
          <a:xfrm>
            <a:off x="7504584" y="4465468"/>
            <a:ext cx="1970842" cy="6658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49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63B3D-6FE3-AA07-1898-D778B4659598}"/>
              </a:ext>
            </a:extLst>
          </p:cNvPr>
          <p:cNvSpPr>
            <a:spLocks noGrp="1"/>
          </p:cNvSpPr>
          <p:nvPr>
            <p:ph type="title"/>
          </p:nvPr>
        </p:nvSpPr>
        <p:spPr/>
        <p:txBody>
          <a:bodyPr/>
          <a:lstStyle/>
          <a:p>
            <a:r>
              <a:rPr lang="en-US" dirty="0"/>
              <a:t>ANG Registration</a:t>
            </a:r>
          </a:p>
        </p:txBody>
      </p:sp>
      <p:sp>
        <p:nvSpPr>
          <p:cNvPr id="6" name="TextBox 5">
            <a:extLst>
              <a:ext uri="{FF2B5EF4-FFF2-40B4-BE49-F238E27FC236}">
                <a16:creationId xmlns:a16="http://schemas.microsoft.com/office/drawing/2014/main" id="{92B3AD41-4DB3-EDCD-B1C7-A2A7989BD52E}"/>
              </a:ext>
            </a:extLst>
          </p:cNvPr>
          <p:cNvSpPr txBox="1"/>
          <p:nvPr/>
        </p:nvSpPr>
        <p:spPr>
          <a:xfrm>
            <a:off x="9951868" y="1784412"/>
            <a:ext cx="1736666" cy="3970318"/>
          </a:xfrm>
          <a:prstGeom prst="rect">
            <a:avLst/>
          </a:prstGeom>
          <a:noFill/>
        </p:spPr>
        <p:txBody>
          <a:bodyPr wrap="square" rtlCol="0">
            <a:spAutoFit/>
          </a:bodyPr>
          <a:lstStyle/>
          <a:p>
            <a:r>
              <a:rPr lang="en-US" dirty="0"/>
              <a:t>**Please contact the customer service line at 1-855-326-5219 if you have questions before you attempt to register. Your organization may already be registered for the portal.</a:t>
            </a:r>
          </a:p>
        </p:txBody>
      </p:sp>
      <p:pic>
        <p:nvPicPr>
          <p:cNvPr id="8" name="Picture 7">
            <a:extLst>
              <a:ext uri="{FF2B5EF4-FFF2-40B4-BE49-F238E27FC236}">
                <a16:creationId xmlns:a16="http://schemas.microsoft.com/office/drawing/2014/main" id="{B6B4D4E6-B6B3-3AE0-22DE-4187621B0460}"/>
              </a:ext>
            </a:extLst>
          </p:cNvPr>
          <p:cNvPicPr>
            <a:picLocks noChangeAspect="1"/>
          </p:cNvPicPr>
          <p:nvPr/>
        </p:nvPicPr>
        <p:blipFill>
          <a:blip r:embed="rId2"/>
          <a:stretch>
            <a:fillRect/>
          </a:stretch>
        </p:blipFill>
        <p:spPr>
          <a:xfrm>
            <a:off x="1333963" y="1501196"/>
            <a:ext cx="7772244" cy="4711828"/>
          </a:xfrm>
          <a:prstGeom prst="rect">
            <a:avLst/>
          </a:prstGeom>
        </p:spPr>
      </p:pic>
      <p:sp>
        <p:nvSpPr>
          <p:cNvPr id="9" name="Arrow: Left 8">
            <a:extLst>
              <a:ext uri="{FF2B5EF4-FFF2-40B4-BE49-F238E27FC236}">
                <a16:creationId xmlns:a16="http://schemas.microsoft.com/office/drawing/2014/main" id="{030D8211-46EC-8858-A192-646A1F9ED9A8}"/>
              </a:ext>
            </a:extLst>
          </p:cNvPr>
          <p:cNvSpPr/>
          <p:nvPr/>
        </p:nvSpPr>
        <p:spPr>
          <a:xfrm>
            <a:off x="4101483" y="3759167"/>
            <a:ext cx="2556769" cy="75460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NPI number</a:t>
            </a:r>
          </a:p>
        </p:txBody>
      </p:sp>
      <p:sp>
        <p:nvSpPr>
          <p:cNvPr id="10" name="Arrow: Left 9">
            <a:extLst>
              <a:ext uri="{FF2B5EF4-FFF2-40B4-BE49-F238E27FC236}">
                <a16:creationId xmlns:a16="http://schemas.microsoft.com/office/drawing/2014/main" id="{9773A8F0-0BB7-6795-146B-459C6991C089}"/>
              </a:ext>
            </a:extLst>
          </p:cNvPr>
          <p:cNvSpPr/>
          <p:nvPr/>
        </p:nvSpPr>
        <p:spPr>
          <a:xfrm>
            <a:off x="4674093" y="4513769"/>
            <a:ext cx="2263806" cy="75460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Medicaid ID number</a:t>
            </a:r>
          </a:p>
        </p:txBody>
      </p:sp>
    </p:spTree>
    <p:extLst>
      <p:ext uri="{BB962C8B-B14F-4D97-AF65-F5344CB8AC3E}">
        <p14:creationId xmlns:p14="http://schemas.microsoft.com/office/powerpoint/2010/main" val="183305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01555-AAA6-D6A1-4804-05F16F152B4D}"/>
              </a:ext>
            </a:extLst>
          </p:cNvPr>
          <p:cNvSpPr>
            <a:spLocks noGrp="1"/>
          </p:cNvSpPr>
          <p:nvPr>
            <p:ph type="body" sz="quarter" idx="13"/>
          </p:nvPr>
        </p:nvSpPr>
        <p:spPr>
          <a:xfrm>
            <a:off x="385534" y="1217710"/>
            <a:ext cx="11303000" cy="4746760"/>
          </a:xfrm>
        </p:spPr>
        <p:txBody>
          <a:bodyPr/>
          <a:lstStyle/>
          <a:p>
            <a:pPr marL="0" indent="0">
              <a:buNone/>
            </a:pPr>
            <a:endParaRPr lang="en-US" dirty="0"/>
          </a:p>
          <a:p>
            <a:pPr marL="0" indent="0">
              <a:buNone/>
            </a:pPr>
            <a:r>
              <a:rPr lang="en-US" dirty="0"/>
              <a:t>Acentra training page (</a:t>
            </a:r>
            <a:r>
              <a:rPr lang="en-US" dirty="0">
                <a:hlinkClick r:id="rId2"/>
              </a:rPr>
              <a:t>https://scdhhs.acentra.com/resources-and-training/#training</a:t>
            </a:r>
            <a:r>
              <a:rPr lang="en-US" dirty="0"/>
              <a:t>)</a:t>
            </a:r>
          </a:p>
          <a:p>
            <a:pPr marL="0" indent="0">
              <a:buNone/>
            </a:pPr>
            <a:endParaRPr lang="en-US" dirty="0"/>
          </a:p>
        </p:txBody>
      </p:sp>
      <p:sp>
        <p:nvSpPr>
          <p:cNvPr id="3" name="Title 2">
            <a:extLst>
              <a:ext uri="{FF2B5EF4-FFF2-40B4-BE49-F238E27FC236}">
                <a16:creationId xmlns:a16="http://schemas.microsoft.com/office/drawing/2014/main" id="{24529C7C-40AA-B004-AE4D-AA5A4D33E6E1}"/>
              </a:ext>
            </a:extLst>
          </p:cNvPr>
          <p:cNvSpPr>
            <a:spLocks noGrp="1"/>
          </p:cNvSpPr>
          <p:nvPr>
            <p:ph type="title"/>
          </p:nvPr>
        </p:nvSpPr>
        <p:spPr/>
        <p:txBody>
          <a:bodyPr/>
          <a:lstStyle/>
          <a:p>
            <a:r>
              <a:rPr lang="en-US" dirty="0"/>
              <a:t>ANG Training Videos</a:t>
            </a:r>
          </a:p>
        </p:txBody>
      </p:sp>
      <p:pic>
        <p:nvPicPr>
          <p:cNvPr id="5" name="Picture 4">
            <a:extLst>
              <a:ext uri="{FF2B5EF4-FFF2-40B4-BE49-F238E27FC236}">
                <a16:creationId xmlns:a16="http://schemas.microsoft.com/office/drawing/2014/main" id="{9DE685F1-B2F9-6785-43EC-A0A4CA8D71C4}"/>
              </a:ext>
            </a:extLst>
          </p:cNvPr>
          <p:cNvPicPr>
            <a:picLocks noChangeAspect="1"/>
          </p:cNvPicPr>
          <p:nvPr/>
        </p:nvPicPr>
        <p:blipFill>
          <a:blip r:embed="rId3"/>
          <a:stretch>
            <a:fillRect/>
          </a:stretch>
        </p:blipFill>
        <p:spPr>
          <a:xfrm>
            <a:off x="196990" y="2003547"/>
            <a:ext cx="4925426" cy="1666875"/>
          </a:xfrm>
          <a:prstGeom prst="rect">
            <a:avLst/>
          </a:prstGeom>
        </p:spPr>
      </p:pic>
      <p:pic>
        <p:nvPicPr>
          <p:cNvPr id="7" name="Picture 6">
            <a:extLst>
              <a:ext uri="{FF2B5EF4-FFF2-40B4-BE49-F238E27FC236}">
                <a16:creationId xmlns:a16="http://schemas.microsoft.com/office/drawing/2014/main" id="{54144150-1322-7E5C-1501-87A6CF1D2374}"/>
              </a:ext>
            </a:extLst>
          </p:cNvPr>
          <p:cNvPicPr>
            <a:picLocks noChangeAspect="1"/>
          </p:cNvPicPr>
          <p:nvPr/>
        </p:nvPicPr>
        <p:blipFill>
          <a:blip r:embed="rId4"/>
          <a:stretch>
            <a:fillRect/>
          </a:stretch>
        </p:blipFill>
        <p:spPr>
          <a:xfrm>
            <a:off x="5754460" y="1975677"/>
            <a:ext cx="5182830" cy="1615413"/>
          </a:xfrm>
          <a:prstGeom prst="rect">
            <a:avLst/>
          </a:prstGeom>
        </p:spPr>
      </p:pic>
      <p:pic>
        <p:nvPicPr>
          <p:cNvPr id="9" name="Picture 8">
            <a:extLst>
              <a:ext uri="{FF2B5EF4-FFF2-40B4-BE49-F238E27FC236}">
                <a16:creationId xmlns:a16="http://schemas.microsoft.com/office/drawing/2014/main" id="{DF749E34-938F-FBDB-B8EC-8A933362608F}"/>
              </a:ext>
            </a:extLst>
          </p:cNvPr>
          <p:cNvPicPr>
            <a:picLocks noChangeAspect="1"/>
          </p:cNvPicPr>
          <p:nvPr/>
        </p:nvPicPr>
        <p:blipFill>
          <a:blip r:embed="rId5"/>
          <a:stretch>
            <a:fillRect/>
          </a:stretch>
        </p:blipFill>
        <p:spPr>
          <a:xfrm>
            <a:off x="196990" y="3963286"/>
            <a:ext cx="2306513" cy="1407115"/>
          </a:xfrm>
          <a:prstGeom prst="rect">
            <a:avLst/>
          </a:prstGeom>
        </p:spPr>
      </p:pic>
      <p:pic>
        <p:nvPicPr>
          <p:cNvPr id="11" name="Picture 10">
            <a:extLst>
              <a:ext uri="{FF2B5EF4-FFF2-40B4-BE49-F238E27FC236}">
                <a16:creationId xmlns:a16="http://schemas.microsoft.com/office/drawing/2014/main" id="{7E987A4E-2F35-E82D-6C9B-9A4F24F88ED5}"/>
              </a:ext>
            </a:extLst>
          </p:cNvPr>
          <p:cNvPicPr>
            <a:picLocks noChangeAspect="1"/>
          </p:cNvPicPr>
          <p:nvPr/>
        </p:nvPicPr>
        <p:blipFill>
          <a:blip r:embed="rId6"/>
          <a:stretch>
            <a:fillRect/>
          </a:stretch>
        </p:blipFill>
        <p:spPr>
          <a:xfrm>
            <a:off x="2935614" y="4218421"/>
            <a:ext cx="2186802" cy="1235838"/>
          </a:xfrm>
          <a:prstGeom prst="rect">
            <a:avLst/>
          </a:prstGeom>
        </p:spPr>
      </p:pic>
      <p:pic>
        <p:nvPicPr>
          <p:cNvPr id="13" name="Picture 12">
            <a:extLst>
              <a:ext uri="{FF2B5EF4-FFF2-40B4-BE49-F238E27FC236}">
                <a16:creationId xmlns:a16="http://schemas.microsoft.com/office/drawing/2014/main" id="{049C5206-F738-39E3-6AB5-00E0E6E04630}"/>
              </a:ext>
            </a:extLst>
          </p:cNvPr>
          <p:cNvPicPr>
            <a:picLocks noChangeAspect="1"/>
          </p:cNvPicPr>
          <p:nvPr/>
        </p:nvPicPr>
        <p:blipFill>
          <a:blip r:embed="rId7"/>
          <a:stretch>
            <a:fillRect/>
          </a:stretch>
        </p:blipFill>
        <p:spPr>
          <a:xfrm>
            <a:off x="5687554" y="4047144"/>
            <a:ext cx="2658321" cy="1407115"/>
          </a:xfrm>
          <a:prstGeom prst="rect">
            <a:avLst/>
          </a:prstGeom>
        </p:spPr>
      </p:pic>
    </p:spTree>
    <p:extLst>
      <p:ext uri="{BB962C8B-B14F-4D97-AF65-F5344CB8AC3E}">
        <p14:creationId xmlns:p14="http://schemas.microsoft.com/office/powerpoint/2010/main" val="1594151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955B3D-CB32-E5C7-B759-B1631BBF6B08}"/>
              </a:ext>
            </a:extLst>
          </p:cNvPr>
          <p:cNvSpPr>
            <a:spLocks noGrp="1"/>
          </p:cNvSpPr>
          <p:nvPr>
            <p:ph type="title"/>
          </p:nvPr>
        </p:nvSpPr>
        <p:spPr/>
        <p:txBody>
          <a:bodyPr/>
          <a:lstStyle/>
          <a:p>
            <a:r>
              <a:rPr lang="en-US" dirty="0"/>
              <a:t>Meet our Company</a:t>
            </a:r>
          </a:p>
        </p:txBody>
      </p:sp>
      <p:sp>
        <p:nvSpPr>
          <p:cNvPr id="5" name="TextBox 4">
            <a:extLst>
              <a:ext uri="{FF2B5EF4-FFF2-40B4-BE49-F238E27FC236}">
                <a16:creationId xmlns:a16="http://schemas.microsoft.com/office/drawing/2014/main" id="{D40FABDA-11DF-41A7-9589-F8B74899CB44}"/>
              </a:ext>
            </a:extLst>
          </p:cNvPr>
          <p:cNvSpPr txBox="1"/>
          <p:nvPr/>
        </p:nvSpPr>
        <p:spPr>
          <a:xfrm>
            <a:off x="710213" y="3429000"/>
            <a:ext cx="3568823" cy="1202893"/>
          </a:xfrm>
          <a:prstGeom prst="rect">
            <a:avLst/>
          </a:prstGeom>
          <a:noFill/>
        </p:spPr>
        <p:txBody>
          <a:bodyPr wrap="square"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42126"/>
                </a:solidFill>
                <a:effectLst/>
                <a:uLnTx/>
                <a:uFillTx/>
                <a:latin typeface="Arial" panose="020B0604020202020204" pitchFamily="34" charset="0"/>
                <a:cs typeface="Arial" panose="020B0604020202020204" pitchFamily="34" charset="0"/>
              </a:rPr>
              <a:t>With over six decades of combined experience, CNSI and Kepro have </a:t>
            </a:r>
            <a:r>
              <a:rPr kumimoji="0" lang="en-US" sz="1800" b="1" i="0" u="none" strike="noStrike" kern="0" cap="none" spc="0" normalizeH="0" baseline="0" noProof="0" dirty="0">
                <a:ln>
                  <a:noFill/>
                </a:ln>
                <a:solidFill>
                  <a:srgbClr val="042126"/>
                </a:solidFill>
                <a:effectLst/>
                <a:uLnTx/>
                <a:uFillTx/>
                <a:latin typeface="Arial" panose="020B0604020202020204" pitchFamily="34" charset="0"/>
                <a:cs typeface="Arial" panose="020B0604020202020204" pitchFamily="34" charset="0"/>
              </a:rPr>
              <a:t>come together to become:</a:t>
            </a:r>
          </a:p>
        </p:txBody>
      </p:sp>
      <p:pic>
        <p:nvPicPr>
          <p:cNvPr id="7" name="Picture 6">
            <a:extLst>
              <a:ext uri="{FF2B5EF4-FFF2-40B4-BE49-F238E27FC236}">
                <a16:creationId xmlns:a16="http://schemas.microsoft.com/office/drawing/2014/main" id="{10B4ABAE-DBEA-04B0-FC75-6E44C6A14F4A}"/>
              </a:ext>
            </a:extLst>
          </p:cNvPr>
          <p:cNvPicPr>
            <a:picLocks noChangeAspect="1"/>
          </p:cNvPicPr>
          <p:nvPr/>
        </p:nvPicPr>
        <p:blipFill>
          <a:blip r:embed="rId2"/>
          <a:stretch>
            <a:fillRect/>
          </a:stretch>
        </p:blipFill>
        <p:spPr>
          <a:xfrm>
            <a:off x="619957" y="2847975"/>
            <a:ext cx="3352800" cy="581025"/>
          </a:xfrm>
          <a:prstGeom prst="rect">
            <a:avLst/>
          </a:prstGeom>
        </p:spPr>
      </p:pic>
      <p:pic>
        <p:nvPicPr>
          <p:cNvPr id="1026" name="Picture 2" descr="A picture containing font, graphics, graphic design, logo&#10;&#10;Description automatically generated">
            <a:extLst>
              <a:ext uri="{FF2B5EF4-FFF2-40B4-BE49-F238E27FC236}">
                <a16:creationId xmlns:a16="http://schemas.microsoft.com/office/drawing/2014/main" id="{D6792787-0188-2FEE-90DD-11E6F626E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059" y="1195848"/>
            <a:ext cx="48577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15751B-E2F5-1E76-9BDD-59FA7F3F4C9E}"/>
              </a:ext>
            </a:extLst>
          </p:cNvPr>
          <p:cNvPicPr>
            <a:picLocks noChangeAspect="1"/>
          </p:cNvPicPr>
          <p:nvPr/>
        </p:nvPicPr>
        <p:blipFill>
          <a:blip r:embed="rId4"/>
          <a:stretch>
            <a:fillRect/>
          </a:stretch>
        </p:blipFill>
        <p:spPr>
          <a:xfrm>
            <a:off x="5840184" y="2736418"/>
            <a:ext cx="5848350" cy="3790950"/>
          </a:xfrm>
          <a:prstGeom prst="rect">
            <a:avLst/>
          </a:prstGeom>
        </p:spPr>
      </p:pic>
    </p:spTree>
    <p:extLst>
      <p:ext uri="{BB962C8B-B14F-4D97-AF65-F5344CB8AC3E}">
        <p14:creationId xmlns:p14="http://schemas.microsoft.com/office/powerpoint/2010/main" val="330462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795D3-95E0-871F-9AB4-0EE8F194C521}"/>
              </a:ext>
            </a:extLst>
          </p:cNvPr>
          <p:cNvSpPr>
            <a:spLocks noGrp="1"/>
          </p:cNvSpPr>
          <p:nvPr>
            <p:ph type="body" sz="quarter" idx="13"/>
          </p:nvPr>
        </p:nvSpPr>
        <p:spPr/>
        <p:txBody>
          <a:bodyPr/>
          <a:lstStyle/>
          <a:p>
            <a:r>
              <a:rPr lang="en-US" dirty="0">
                <a:hlinkClick r:id="rId2"/>
              </a:rPr>
              <a:t>SCDHHS Healthy Connections Medicaid</a:t>
            </a:r>
            <a:endParaRPr lang="en-US" dirty="0"/>
          </a:p>
          <a:p>
            <a:r>
              <a:rPr lang="en-US" dirty="0">
                <a:hlinkClick r:id="rId3"/>
              </a:rPr>
              <a:t>Provider Training Resources | SCDHHS</a:t>
            </a:r>
            <a:endParaRPr lang="en-US" dirty="0"/>
          </a:p>
          <a:p>
            <a:r>
              <a:rPr lang="en-US" dirty="0">
                <a:hlinkClick r:id="rId4"/>
              </a:rPr>
              <a:t>SC Acentra Health website</a:t>
            </a:r>
            <a:endParaRPr lang="en-US" dirty="0"/>
          </a:p>
          <a:p>
            <a:r>
              <a:rPr lang="en-US" dirty="0"/>
              <a:t>Acentra Health Customer Service</a:t>
            </a:r>
          </a:p>
          <a:p>
            <a:pPr lvl="1"/>
            <a:r>
              <a:rPr lang="en-US" dirty="0"/>
              <a:t>1-855-326-5219</a:t>
            </a:r>
          </a:p>
          <a:p>
            <a:pPr lvl="1"/>
            <a:r>
              <a:rPr lang="en-US" dirty="0">
                <a:hlinkClick r:id="rId5"/>
              </a:rPr>
              <a:t>scproviderissues@kepro.com</a:t>
            </a:r>
            <a:r>
              <a:rPr lang="en-US" dirty="0"/>
              <a:t>  generic questions please, do not include PHI</a:t>
            </a:r>
          </a:p>
        </p:txBody>
      </p:sp>
      <p:sp>
        <p:nvSpPr>
          <p:cNvPr id="3" name="Title 2">
            <a:extLst>
              <a:ext uri="{FF2B5EF4-FFF2-40B4-BE49-F238E27FC236}">
                <a16:creationId xmlns:a16="http://schemas.microsoft.com/office/drawing/2014/main" id="{19D1C5F8-725B-A226-92ED-24C67AE731F5}"/>
              </a:ext>
            </a:extLst>
          </p:cNvPr>
          <p:cNvSpPr>
            <a:spLocks noGrp="1"/>
          </p:cNvSpPr>
          <p:nvPr>
            <p:ph type="title"/>
          </p:nvPr>
        </p:nvSpPr>
        <p:spPr/>
        <p:txBody>
          <a:bodyPr/>
          <a:lstStyle/>
          <a:p>
            <a:r>
              <a:rPr lang="en-US" dirty="0"/>
              <a:t>Resources and Education</a:t>
            </a:r>
          </a:p>
        </p:txBody>
      </p:sp>
      <p:pic>
        <p:nvPicPr>
          <p:cNvPr id="6" name="Picture 5" descr="Person taking book from bookshelf">
            <a:extLst>
              <a:ext uri="{FF2B5EF4-FFF2-40B4-BE49-F238E27FC236}">
                <a16:creationId xmlns:a16="http://schemas.microsoft.com/office/drawing/2014/main" id="{D6BCBC5F-C46D-AACD-7D59-44471E46A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47" y="3592828"/>
            <a:ext cx="10284823" cy="3109670"/>
          </a:xfrm>
          <a:prstGeom prst="rect">
            <a:avLst/>
          </a:prstGeom>
        </p:spPr>
      </p:pic>
    </p:spTree>
    <p:extLst>
      <p:ext uri="{BB962C8B-B14F-4D97-AF65-F5344CB8AC3E}">
        <p14:creationId xmlns:p14="http://schemas.microsoft.com/office/powerpoint/2010/main" val="4156755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8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0AA4C6-D98F-5059-5EA8-04968B95BAE8}"/>
              </a:ext>
            </a:extLst>
          </p:cNvPr>
          <p:cNvSpPr>
            <a:spLocks noGrp="1"/>
          </p:cNvSpPr>
          <p:nvPr>
            <p:ph type="title"/>
          </p:nvPr>
        </p:nvSpPr>
        <p:spPr/>
        <p:txBody>
          <a:bodyPr/>
          <a:lstStyle/>
          <a:p>
            <a:r>
              <a:rPr lang="en-US" dirty="0"/>
              <a:t>Our Footprint in over 45 States</a:t>
            </a:r>
          </a:p>
        </p:txBody>
      </p:sp>
      <p:pic>
        <p:nvPicPr>
          <p:cNvPr id="5" name="Picture 4">
            <a:extLst>
              <a:ext uri="{FF2B5EF4-FFF2-40B4-BE49-F238E27FC236}">
                <a16:creationId xmlns:a16="http://schemas.microsoft.com/office/drawing/2014/main" id="{2246A7FB-85E0-535B-55EB-30A167126FE6}"/>
              </a:ext>
            </a:extLst>
          </p:cNvPr>
          <p:cNvPicPr>
            <a:picLocks noChangeAspect="1"/>
          </p:cNvPicPr>
          <p:nvPr/>
        </p:nvPicPr>
        <p:blipFill>
          <a:blip r:embed="rId2"/>
          <a:stretch>
            <a:fillRect/>
          </a:stretch>
        </p:blipFill>
        <p:spPr>
          <a:xfrm>
            <a:off x="1888726" y="1127463"/>
            <a:ext cx="7574872" cy="5014891"/>
          </a:xfrm>
          <a:prstGeom prst="rect">
            <a:avLst/>
          </a:prstGeom>
        </p:spPr>
      </p:pic>
    </p:spTree>
    <p:extLst>
      <p:ext uri="{BB962C8B-B14F-4D97-AF65-F5344CB8AC3E}">
        <p14:creationId xmlns:p14="http://schemas.microsoft.com/office/powerpoint/2010/main" val="200383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p:txBody>
          <a:bodyPr/>
          <a:lstStyle/>
          <a:p>
            <a:r>
              <a:rPr lang="en-US" dirty="0"/>
              <a:t>Acentra Health (formerly Kepro and CNSI) is the Utilization Management/Quality Improvement Organization (UMQIO) for the  South Carolina Department of Health and Human Services (SCDHHS) Healthy Connections Fee For Service Medicaid program. We have been providing services for SCDHHS since 2012.</a:t>
            </a:r>
          </a:p>
          <a:p>
            <a:r>
              <a:rPr lang="en-US" dirty="0"/>
              <a:t>We are a team of experienced leaders, caring clinicians, pioneering technologists, and industry professionals who come together to redefine expectations for the industry. </a:t>
            </a:r>
          </a:p>
          <a:p>
            <a:r>
              <a:rPr lang="en-US" dirty="0"/>
              <a:t>We provide:</a:t>
            </a:r>
          </a:p>
          <a:p>
            <a:pPr lvl="1"/>
            <a:r>
              <a:rPr lang="en-US" dirty="0"/>
              <a:t>Medical necessity reviews for multiple services</a:t>
            </a:r>
          </a:p>
          <a:p>
            <a:pPr lvl="1"/>
            <a:r>
              <a:rPr lang="en-US" dirty="0"/>
              <a:t>Level of Care reviews</a:t>
            </a:r>
          </a:p>
          <a:p>
            <a:pPr lvl="1"/>
            <a:r>
              <a:rPr lang="en-US" dirty="0"/>
              <a:t>Post-Payment reviews</a:t>
            </a:r>
          </a:p>
          <a:p>
            <a:pPr marL="457200" lvl="1" indent="0">
              <a:buNone/>
            </a:pPr>
            <a:endParaRPr lang="en-US" dirty="0"/>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dirty="0"/>
              <a:t>Utilization Management &amp; Quality Improvement</a:t>
            </a:r>
          </a:p>
        </p:txBody>
      </p:sp>
      <p:pic>
        <p:nvPicPr>
          <p:cNvPr id="5" name="Picture 4">
            <a:extLst>
              <a:ext uri="{FF2B5EF4-FFF2-40B4-BE49-F238E27FC236}">
                <a16:creationId xmlns:a16="http://schemas.microsoft.com/office/drawing/2014/main" id="{F0F77FC0-2CF9-1806-9DA2-287B76473C36}"/>
              </a:ext>
            </a:extLst>
          </p:cNvPr>
          <p:cNvPicPr>
            <a:picLocks noChangeAspect="1"/>
          </p:cNvPicPr>
          <p:nvPr/>
        </p:nvPicPr>
        <p:blipFill>
          <a:blip r:embed="rId2"/>
          <a:stretch>
            <a:fillRect/>
          </a:stretch>
        </p:blipFill>
        <p:spPr>
          <a:xfrm>
            <a:off x="319087" y="4518160"/>
            <a:ext cx="11553825" cy="2019300"/>
          </a:xfrm>
          <a:prstGeom prst="rect">
            <a:avLst/>
          </a:prstGeom>
        </p:spPr>
      </p:pic>
    </p:spTree>
    <p:extLst>
      <p:ext uri="{BB962C8B-B14F-4D97-AF65-F5344CB8AC3E}">
        <p14:creationId xmlns:p14="http://schemas.microsoft.com/office/powerpoint/2010/main" val="416429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98C7E8E-C1F5-4F8E-4E89-FC8DB128E6BD}"/>
              </a:ext>
            </a:extLst>
          </p:cNvPr>
          <p:cNvSpPr>
            <a:spLocks noGrp="1"/>
          </p:cNvSpPr>
          <p:nvPr>
            <p:ph type="body" sz="quarter" idx="12"/>
          </p:nvPr>
        </p:nvSpPr>
        <p:spPr/>
        <p:txBody>
          <a:bodyPr>
            <a:normAutofit/>
          </a:bodyPr>
          <a:lstStyle/>
          <a:p>
            <a:r>
              <a:rPr lang="en-US" dirty="0"/>
              <a:t>Prior Authorization Process</a:t>
            </a:r>
          </a:p>
        </p:txBody>
      </p:sp>
      <p:sp>
        <p:nvSpPr>
          <p:cNvPr id="5" name="Text Placeholder 4">
            <a:extLst>
              <a:ext uri="{FF2B5EF4-FFF2-40B4-BE49-F238E27FC236}">
                <a16:creationId xmlns:a16="http://schemas.microsoft.com/office/drawing/2014/main" id="{690370B5-1EC7-A63C-2154-E913661B86D2}"/>
              </a:ext>
            </a:extLst>
          </p:cNvPr>
          <p:cNvSpPr>
            <a:spLocks noGrp="1"/>
          </p:cNvSpPr>
          <p:nvPr>
            <p:ph type="body" idx="1"/>
          </p:nvPr>
        </p:nvSpPr>
        <p:spPr/>
        <p:txBody>
          <a:bodyPr/>
          <a:lstStyle/>
          <a:p>
            <a:r>
              <a:rPr lang="en-US" dirty="0"/>
              <a:t>Acentra Health</a:t>
            </a:r>
          </a:p>
        </p:txBody>
      </p:sp>
    </p:spTree>
    <p:extLst>
      <p:ext uri="{BB962C8B-B14F-4D97-AF65-F5344CB8AC3E}">
        <p14:creationId xmlns:p14="http://schemas.microsoft.com/office/powerpoint/2010/main" val="268143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Authorization Types</a:t>
            </a:r>
          </a:p>
        </p:txBody>
      </p:sp>
      <p:pic>
        <p:nvPicPr>
          <p:cNvPr id="25" name="Picture 24" descr="Stack of files">
            <a:extLst>
              <a:ext uri="{FF2B5EF4-FFF2-40B4-BE49-F238E27FC236}">
                <a16:creationId xmlns:a16="http://schemas.microsoft.com/office/drawing/2014/main" id="{D567382A-C8E4-F79E-C056-E8E131AAD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34" y="2241673"/>
            <a:ext cx="4288249" cy="2862322"/>
          </a:xfrm>
          <a:prstGeom prst="rect">
            <a:avLst/>
          </a:prstGeom>
        </p:spPr>
      </p:pic>
      <p:sp>
        <p:nvSpPr>
          <p:cNvPr id="26" name="TextBox 25">
            <a:extLst>
              <a:ext uri="{FF2B5EF4-FFF2-40B4-BE49-F238E27FC236}">
                <a16:creationId xmlns:a16="http://schemas.microsoft.com/office/drawing/2014/main" id="{092DFD53-AD71-EEB5-3862-E94905E12915}"/>
              </a:ext>
            </a:extLst>
          </p:cNvPr>
          <p:cNvSpPr txBox="1"/>
          <p:nvPr/>
        </p:nvSpPr>
        <p:spPr>
          <a:xfrm>
            <a:off x="6312023" y="1180471"/>
            <a:ext cx="5025343" cy="5078313"/>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2400" b="1" dirty="0">
                <a:latin typeface="+mn-lt"/>
              </a:rPr>
              <a:t>Prior Authorization</a:t>
            </a:r>
          </a:p>
          <a:p>
            <a:pPr lvl="1" algn="l">
              <a:buClr>
                <a:srgbClr val="2BBC2B"/>
              </a:buClr>
            </a:pPr>
            <a:r>
              <a:rPr lang="en-US" sz="1800" dirty="0"/>
              <a:t>Should </a:t>
            </a:r>
            <a:r>
              <a:rPr lang="en-US" sz="1800" u="sng" dirty="0"/>
              <a:t>always</a:t>
            </a:r>
            <a:r>
              <a:rPr lang="en-US" sz="1800" dirty="0"/>
              <a:t> be submitted on or before the service begins.</a:t>
            </a:r>
          </a:p>
          <a:p>
            <a:pPr lvl="1">
              <a:buClr>
                <a:srgbClr val="2BBC2B"/>
              </a:buClr>
            </a:pPr>
            <a:endParaRPr lang="en-US" sz="1800" dirty="0"/>
          </a:p>
          <a:p>
            <a:pPr marL="285750" indent="-285750">
              <a:buClr>
                <a:srgbClr val="2BBC2B"/>
              </a:buClr>
              <a:buFont typeface="Wingdings" panose="05000000000000000000" pitchFamily="2" charset="2"/>
              <a:buChar char="q"/>
            </a:pPr>
            <a:r>
              <a:rPr lang="en-US" sz="2400" b="1" dirty="0">
                <a:latin typeface="+mn-lt"/>
              </a:rPr>
              <a:t>Retrospective Authorization “Retro”</a:t>
            </a:r>
          </a:p>
          <a:p>
            <a:pPr lvl="1">
              <a:buClr>
                <a:srgbClr val="2BBC2B"/>
              </a:buClr>
            </a:pPr>
            <a:r>
              <a:rPr lang="en-US" sz="1800" dirty="0"/>
              <a:t>Needed when services were performed before the member was eligible for Medicaid and the member has since been granted </a:t>
            </a:r>
            <a:r>
              <a:rPr lang="en-US" sz="1800" u="sng" dirty="0"/>
              <a:t>retrospective eligibility </a:t>
            </a:r>
            <a:r>
              <a:rPr lang="en-US" sz="1800" dirty="0"/>
              <a:t>covering the date of service.</a:t>
            </a:r>
          </a:p>
          <a:p>
            <a:pPr marL="285750" lvl="1" indent="-285750">
              <a:buClr>
                <a:srgbClr val="2BBC2B"/>
              </a:buClr>
              <a:buFont typeface="Arial" panose="020B0604020202020204" pitchFamily="34" charset="0"/>
              <a:buChar char="•"/>
            </a:pPr>
            <a:r>
              <a:rPr lang="en-US" sz="1800" dirty="0"/>
              <a:t>A Retro case is NOT one that is submitted late for any reason other than eligibility.</a:t>
            </a:r>
          </a:p>
          <a:p>
            <a:pPr marL="285750" indent="-285750">
              <a:buClr>
                <a:srgbClr val="2BBC2B"/>
              </a:buClr>
              <a:buFont typeface="Arial" panose="020B0604020202020204" pitchFamily="34" charset="0"/>
              <a:buChar char="•"/>
            </a:pPr>
            <a:r>
              <a:rPr lang="en-US" dirty="0"/>
              <a:t>Untimely requests will be administratively denied.</a:t>
            </a:r>
          </a:p>
          <a:p>
            <a:pPr marL="285750" indent="-285750">
              <a:buClr>
                <a:srgbClr val="2BBC2B"/>
              </a:buClr>
              <a:buFont typeface="Arial" panose="020B0604020202020204" pitchFamily="34" charset="0"/>
              <a:buChar char="•"/>
            </a:pPr>
            <a:r>
              <a:rPr lang="en-US" dirty="0"/>
              <a:t>Providers must identify a request as RETRO on the fax request form or by request type in Atrezzo.</a:t>
            </a:r>
          </a:p>
        </p:txBody>
      </p:sp>
    </p:spTree>
    <p:extLst>
      <p:ext uri="{BB962C8B-B14F-4D97-AF65-F5344CB8AC3E}">
        <p14:creationId xmlns:p14="http://schemas.microsoft.com/office/powerpoint/2010/main" val="251220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C4500A7-6DE2-3262-4310-1806B637B364}"/>
              </a:ext>
            </a:extLst>
          </p:cNvPr>
          <p:cNvSpPr>
            <a:spLocks noGrp="1"/>
          </p:cNvSpPr>
          <p:nvPr>
            <p:ph type="body" sz="quarter" idx="14"/>
          </p:nvPr>
        </p:nvSpPr>
        <p:spPr>
          <a:xfrm>
            <a:off x="8973602" y="4333192"/>
            <a:ext cx="2009258" cy="1317150"/>
          </a:xfrm>
        </p:spPr>
        <p:txBody>
          <a:bodyPr/>
          <a:lstStyle/>
          <a:p>
            <a:r>
              <a:rPr lang="en-US" dirty="0"/>
              <a:t>Submit authorization requests to Acentra Health for all eligible Fee For Service members.</a:t>
            </a:r>
          </a:p>
        </p:txBody>
      </p:sp>
      <p:sp>
        <p:nvSpPr>
          <p:cNvPr id="17" name="Text Placeholder 16">
            <a:extLst>
              <a:ext uri="{FF2B5EF4-FFF2-40B4-BE49-F238E27FC236}">
                <a16:creationId xmlns:a16="http://schemas.microsoft.com/office/drawing/2014/main" id="{FA5B5CA5-6EBA-93F1-58EE-4C0F0DC91053}"/>
              </a:ext>
            </a:extLst>
          </p:cNvPr>
          <p:cNvSpPr>
            <a:spLocks noGrp="1"/>
          </p:cNvSpPr>
          <p:nvPr>
            <p:ph type="body" sz="quarter" idx="17"/>
          </p:nvPr>
        </p:nvSpPr>
        <p:spPr>
          <a:xfrm>
            <a:off x="1209140" y="4228459"/>
            <a:ext cx="2288662" cy="1317150"/>
          </a:xfrm>
        </p:spPr>
        <p:txBody>
          <a:bodyPr/>
          <a:lstStyle/>
          <a:p>
            <a:r>
              <a:rPr lang="en-US" dirty="0"/>
              <a:t>Providers are responsible for checking member eligibility and benefit plan information </a:t>
            </a:r>
            <a:r>
              <a:rPr lang="en-US" b="1" u="sng" dirty="0"/>
              <a:t>prior</a:t>
            </a:r>
            <a:r>
              <a:rPr lang="en-US" dirty="0"/>
              <a:t> to rendering services.</a:t>
            </a:r>
          </a:p>
          <a:p>
            <a:r>
              <a:rPr lang="en-US" dirty="0"/>
              <a:t>Please contact the appropriate Managed Care Organization for members enrolled in managed care.</a:t>
            </a:r>
          </a:p>
        </p:txBody>
      </p:sp>
      <p:sp>
        <p:nvSpPr>
          <p:cNvPr id="20" name="Text Placeholder 19">
            <a:extLst>
              <a:ext uri="{FF2B5EF4-FFF2-40B4-BE49-F238E27FC236}">
                <a16:creationId xmlns:a16="http://schemas.microsoft.com/office/drawing/2014/main" id="{86EDE153-F4C6-4465-732D-0D6B56458D6F}"/>
              </a:ext>
            </a:extLst>
          </p:cNvPr>
          <p:cNvSpPr>
            <a:spLocks noGrp="1"/>
          </p:cNvSpPr>
          <p:nvPr>
            <p:ph type="body" sz="quarter" idx="20"/>
          </p:nvPr>
        </p:nvSpPr>
        <p:spPr>
          <a:xfrm>
            <a:off x="5230412" y="4333192"/>
            <a:ext cx="2210163" cy="1317150"/>
          </a:xfrm>
        </p:spPr>
        <p:txBody>
          <a:bodyPr/>
          <a:lstStyle/>
          <a:p>
            <a:r>
              <a:rPr lang="en-US" dirty="0"/>
              <a:t>Gather all pertinent clinical information and/or required forms to support medical necessity. </a:t>
            </a:r>
          </a:p>
          <a:p>
            <a:endParaRPr lang="en-US" dirty="0"/>
          </a:p>
        </p:txBody>
      </p:sp>
      <p:sp>
        <p:nvSpPr>
          <p:cNvPr id="12" name="Title 11">
            <a:extLst>
              <a:ext uri="{FF2B5EF4-FFF2-40B4-BE49-F238E27FC236}">
                <a16:creationId xmlns:a16="http://schemas.microsoft.com/office/drawing/2014/main" id="{C842B814-22CA-10D8-5D87-44D2DE7D9BC5}"/>
              </a:ext>
            </a:extLst>
          </p:cNvPr>
          <p:cNvSpPr>
            <a:spLocks noGrp="1"/>
          </p:cNvSpPr>
          <p:nvPr>
            <p:ph type="title"/>
          </p:nvPr>
        </p:nvSpPr>
        <p:spPr/>
        <p:txBody>
          <a:bodyPr/>
          <a:lstStyle/>
          <a:p>
            <a:r>
              <a:rPr lang="en-US" dirty="0"/>
              <a:t>Tips for Submission</a:t>
            </a:r>
          </a:p>
        </p:txBody>
      </p:sp>
      <p:pic>
        <p:nvPicPr>
          <p:cNvPr id="25" name="Online Image Placeholder 24">
            <a:extLst>
              <a:ext uri="{FF2B5EF4-FFF2-40B4-BE49-F238E27FC236}">
                <a16:creationId xmlns:a16="http://schemas.microsoft.com/office/drawing/2014/main" id="{C901D7AB-ED39-6490-E78C-9D40152E938B}"/>
              </a:ext>
            </a:extLst>
          </p:cNvPr>
          <p:cNvPicPr>
            <a:picLocks noGrp="1" noChangeAspect="1"/>
          </p:cNvPicPr>
          <p:nvPr>
            <p:ph type="clipArt" sz="quarter" idx="25"/>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0562" y="2616200"/>
            <a:ext cx="684213" cy="684213"/>
          </a:xfrm>
          <a:prstGeom prst="rect">
            <a:avLst/>
          </a:prstGeom>
        </p:spPr>
      </p:pic>
      <p:pic>
        <p:nvPicPr>
          <p:cNvPr id="26" name="Online Image Placeholder 25">
            <a:extLst>
              <a:ext uri="{FF2B5EF4-FFF2-40B4-BE49-F238E27FC236}">
                <a16:creationId xmlns:a16="http://schemas.microsoft.com/office/drawing/2014/main" id="{C5FDC781-4CE8-A2E8-A965-D6B00D51FFC7}"/>
              </a:ext>
            </a:extLst>
          </p:cNvPr>
          <p:cNvPicPr>
            <a:picLocks noGrp="1" noChangeAspect="1"/>
          </p:cNvPicPr>
          <p:nvPr>
            <p:ph type="clipArt" sz="quarter" idx="26"/>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162" y="2616200"/>
            <a:ext cx="684213" cy="684213"/>
          </a:xfrm>
          <a:prstGeom prst="rect">
            <a:avLst/>
          </a:prstGeom>
        </p:spPr>
      </p:pic>
      <p:pic>
        <p:nvPicPr>
          <p:cNvPr id="27" name="Online Image Placeholder 26">
            <a:extLst>
              <a:ext uri="{FF2B5EF4-FFF2-40B4-BE49-F238E27FC236}">
                <a16:creationId xmlns:a16="http://schemas.microsoft.com/office/drawing/2014/main" id="{237347F1-B07C-73DC-21AB-D740667D4115}"/>
              </a:ext>
            </a:extLst>
          </p:cNvPr>
          <p:cNvPicPr>
            <a:picLocks noGrp="1" noChangeAspect="1"/>
          </p:cNvPicPr>
          <p:nvPr>
            <p:ph type="clipArt" sz="quarter" idx="27"/>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36125" y="2644775"/>
            <a:ext cx="684213" cy="684213"/>
          </a:xfrm>
          <a:prstGeom prst="rect">
            <a:avLst/>
          </a:prstGeom>
        </p:spPr>
      </p:pic>
    </p:spTree>
    <p:extLst>
      <p:ext uri="{BB962C8B-B14F-4D97-AF65-F5344CB8AC3E}">
        <p14:creationId xmlns:p14="http://schemas.microsoft.com/office/powerpoint/2010/main" val="3800457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Submitting a Request for Authorization</a:t>
            </a:r>
          </a:p>
        </p:txBody>
      </p:sp>
      <p:pic>
        <p:nvPicPr>
          <p:cNvPr id="14" name="Picture Placeholder 9" descr="Person typing on keyboard">
            <a:extLst>
              <a:ext uri="{FF2B5EF4-FFF2-40B4-BE49-F238E27FC236}">
                <a16:creationId xmlns:a16="http://schemas.microsoft.com/office/drawing/2014/main" id="{3C576E4C-FDDE-86AD-50B3-E8BF43CE88E5}"/>
              </a:ext>
            </a:extLst>
          </p:cNvPr>
          <p:cNvPicPr>
            <a:picLocks noChangeAspect="1"/>
          </p:cNvPicPr>
          <p:nvPr/>
        </p:nvPicPr>
        <p:blipFill>
          <a:blip r:embed="rId2">
            <a:extLst>
              <a:ext uri="{28A0092B-C50C-407E-A947-70E740481C1C}">
                <a14:useLocalDpi xmlns:a14="http://schemas.microsoft.com/office/drawing/2010/main" val="0"/>
              </a:ext>
            </a:extLst>
          </a:blip>
          <a:srcRect l="27012" r="27012"/>
          <a:stretch>
            <a:fillRect/>
          </a:stretch>
        </p:blipFill>
        <p:spPr>
          <a:xfrm>
            <a:off x="552941" y="1411061"/>
            <a:ext cx="3605842" cy="5227605"/>
          </a:xfrm>
          <a:prstGeom prst="rect">
            <a:avLst/>
          </a:prstGeom>
        </p:spPr>
      </p:pic>
      <p:sp>
        <p:nvSpPr>
          <p:cNvPr id="15" name="TextBox 14">
            <a:extLst>
              <a:ext uri="{FF2B5EF4-FFF2-40B4-BE49-F238E27FC236}">
                <a16:creationId xmlns:a16="http://schemas.microsoft.com/office/drawing/2014/main" id="{6C7A137C-8E52-2502-35BA-697707994FAE}"/>
              </a:ext>
            </a:extLst>
          </p:cNvPr>
          <p:cNvSpPr txBox="1"/>
          <p:nvPr/>
        </p:nvSpPr>
        <p:spPr>
          <a:xfrm>
            <a:off x="5427622" y="1331161"/>
            <a:ext cx="5211193" cy="5632311"/>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1800" b="1" dirty="0"/>
              <a:t>Providers are highly encouraged to use Atrezzo, the provider web portal to submit requests.</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Efficient, easy access to enter and verify authorizations</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Communicate with Acentra Health staff through secure messaging regarding authorizations when appropriate</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View and print letters with ease</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Reduces the “did you receive my fax” burden</a:t>
            </a:r>
          </a:p>
          <a:p>
            <a:pPr marL="285750" indent="-285750">
              <a:buClr>
                <a:srgbClr val="2BBC2B"/>
              </a:buClr>
              <a:buFont typeface="Wingdings" panose="05000000000000000000" pitchFamily="2" charset="2"/>
              <a:buChar char="q"/>
            </a:pPr>
            <a:endParaRPr lang="en-US" dirty="0"/>
          </a:p>
          <a:p>
            <a:pPr marL="285750" indent="-285750">
              <a:buClr>
                <a:srgbClr val="2BBC2B"/>
              </a:buClr>
              <a:buFont typeface="Wingdings" panose="05000000000000000000" pitchFamily="2" charset="2"/>
              <a:buChar char="q"/>
            </a:pPr>
            <a:r>
              <a:rPr lang="en-US" sz="1800" dirty="0"/>
              <a:t>Portal.Kepro.com to register for access</a:t>
            </a:r>
          </a:p>
          <a:p>
            <a:pPr>
              <a:buClr>
                <a:srgbClr val="2BBC2B"/>
              </a:buClr>
            </a:pPr>
            <a:endParaRPr lang="en-US" sz="1800" dirty="0"/>
          </a:p>
          <a:p>
            <a:pPr marL="285750" indent="-285750">
              <a:buClr>
                <a:srgbClr val="2BBC2B"/>
              </a:buClr>
              <a:buFont typeface="Wingdings" panose="05000000000000000000" pitchFamily="2" charset="2"/>
              <a:buChar char="q"/>
            </a:pPr>
            <a:r>
              <a:rPr lang="en-US" dirty="0"/>
              <a:t>Step by step guide on using Atrezzo found in the Acentra Health Provider Manual</a:t>
            </a:r>
            <a:endParaRPr lang="en-US" sz="1800" dirty="0"/>
          </a:p>
          <a:p>
            <a:pPr>
              <a:buClr>
                <a:srgbClr val="2BBC2B"/>
              </a:buClr>
            </a:pPr>
            <a:endParaRPr lang="en-US" sz="1800" dirty="0"/>
          </a:p>
        </p:txBody>
      </p:sp>
    </p:spTree>
    <p:extLst>
      <p:ext uri="{BB962C8B-B14F-4D97-AF65-F5344CB8AC3E}">
        <p14:creationId xmlns:p14="http://schemas.microsoft.com/office/powerpoint/2010/main" val="407100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FA282CF5-F796-8F7A-AB66-9E114BF74889}"/>
              </a:ext>
            </a:extLst>
          </p:cNvPr>
          <p:cNvSpPr>
            <a:spLocks noGrp="1"/>
          </p:cNvSpPr>
          <p:nvPr>
            <p:ph sz="half" idx="1"/>
          </p:nvPr>
        </p:nvSpPr>
        <p:spPr>
          <a:xfrm>
            <a:off x="244688" y="2033175"/>
            <a:ext cx="5181600" cy="4351338"/>
          </a:xfrm>
        </p:spPr>
        <p:txBody>
          <a:bodyPr>
            <a:normAutofit/>
          </a:bodyPr>
          <a:lstStyle/>
          <a:p>
            <a:r>
              <a:rPr lang="en-US" dirty="0"/>
              <a:t>Providers may use the Prior Authorization Request form. </a:t>
            </a:r>
          </a:p>
          <a:p>
            <a:pPr lvl="1"/>
            <a:r>
              <a:rPr lang="en-US" dirty="0"/>
              <a:t>fax to 1-855-300-0082</a:t>
            </a:r>
          </a:p>
          <a:p>
            <a:r>
              <a:rPr lang="en-US" dirty="0"/>
              <a:t>Prior Authorization request forms can be found at </a:t>
            </a:r>
            <a:r>
              <a:rPr lang="en-US" dirty="0">
                <a:hlinkClick r:id="rId3"/>
              </a:rPr>
              <a:t>https://scdhhs.acentra.com/forms</a:t>
            </a:r>
            <a:endParaRPr lang="en-US" dirty="0"/>
          </a:p>
          <a:p>
            <a:pPr lvl="1"/>
            <a:r>
              <a:rPr lang="en-US" dirty="0"/>
              <a:t>Be sure to use the correct form for service type</a:t>
            </a:r>
          </a:p>
          <a:p>
            <a:r>
              <a:rPr lang="en-US" dirty="0"/>
              <a:t>Must submit with required clinical information or case will be pended as insufficient.</a:t>
            </a:r>
          </a:p>
        </p:txBody>
      </p:sp>
      <p:sp>
        <p:nvSpPr>
          <p:cNvPr id="27" name="Content Placeholder 26">
            <a:extLst>
              <a:ext uri="{FF2B5EF4-FFF2-40B4-BE49-F238E27FC236}">
                <a16:creationId xmlns:a16="http://schemas.microsoft.com/office/drawing/2014/main" id="{42DF8AEC-639E-93F6-B443-45ECD2002BA4}"/>
              </a:ext>
            </a:extLst>
          </p:cNvPr>
          <p:cNvSpPr>
            <a:spLocks noGrp="1"/>
          </p:cNvSpPr>
          <p:nvPr>
            <p:ph sz="half" idx="2"/>
          </p:nvPr>
        </p:nvSpPr>
        <p:spPr>
          <a:xfrm>
            <a:off x="6646714" y="2099379"/>
            <a:ext cx="5181600" cy="4351338"/>
          </a:xfrm>
        </p:spPr>
        <p:txBody>
          <a:bodyPr/>
          <a:lstStyle/>
          <a:p>
            <a:r>
              <a:rPr lang="en-US" dirty="0"/>
              <a:t>Call 1-855-326-5219.</a:t>
            </a:r>
          </a:p>
          <a:p>
            <a:r>
              <a:rPr lang="en-US" b="1" dirty="0"/>
              <a:t>Least preferred method.</a:t>
            </a:r>
          </a:p>
          <a:p>
            <a:r>
              <a:rPr lang="en-US" dirty="0"/>
              <a:t>Calling to “start a case” only delays your request. Case will be pended for insufficient information and/or required clinical information before a proper review can begin.</a:t>
            </a:r>
          </a:p>
          <a:p>
            <a:r>
              <a:rPr lang="en-US" dirty="0"/>
              <a:t>Once clinical information is received, the case will be reviewed for medical necessity.</a:t>
            </a:r>
          </a:p>
        </p:txBody>
      </p:sp>
      <p:sp>
        <p:nvSpPr>
          <p:cNvPr id="28" name="Text Placeholder 27">
            <a:extLst>
              <a:ext uri="{FF2B5EF4-FFF2-40B4-BE49-F238E27FC236}">
                <a16:creationId xmlns:a16="http://schemas.microsoft.com/office/drawing/2014/main" id="{C0E4225A-39AB-B697-067A-6A5136D0F920}"/>
              </a:ext>
            </a:extLst>
          </p:cNvPr>
          <p:cNvSpPr>
            <a:spLocks noGrp="1"/>
          </p:cNvSpPr>
          <p:nvPr>
            <p:ph type="body" idx="10"/>
          </p:nvPr>
        </p:nvSpPr>
        <p:spPr>
          <a:xfrm>
            <a:off x="6658621" y="1376099"/>
            <a:ext cx="5157787" cy="521093"/>
          </a:xfrm>
        </p:spPr>
        <p:txBody>
          <a:bodyPr/>
          <a:lstStyle/>
          <a:p>
            <a:r>
              <a:rPr lang="en-US" dirty="0"/>
              <a:t>Customer Service</a:t>
            </a:r>
          </a:p>
        </p:txBody>
      </p:sp>
      <p:sp>
        <p:nvSpPr>
          <p:cNvPr id="25" name="Text Placeholder 24">
            <a:extLst>
              <a:ext uri="{FF2B5EF4-FFF2-40B4-BE49-F238E27FC236}">
                <a16:creationId xmlns:a16="http://schemas.microsoft.com/office/drawing/2014/main" id="{19758777-0AFB-F0B1-633C-9951F73B06FF}"/>
              </a:ext>
            </a:extLst>
          </p:cNvPr>
          <p:cNvSpPr>
            <a:spLocks noGrp="1"/>
          </p:cNvSpPr>
          <p:nvPr>
            <p:ph type="body" sz="quarter" idx="3"/>
          </p:nvPr>
        </p:nvSpPr>
        <p:spPr>
          <a:xfrm>
            <a:off x="266699" y="1376098"/>
            <a:ext cx="5183188" cy="521093"/>
          </a:xfrm>
        </p:spPr>
        <p:txBody>
          <a:bodyPr/>
          <a:lstStyle/>
          <a:p>
            <a:r>
              <a:rPr lang="en-US" dirty="0"/>
              <a:t>Fax</a:t>
            </a:r>
          </a:p>
        </p:txBody>
      </p:sp>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a:xfrm>
            <a:off x="266699" y="407283"/>
            <a:ext cx="9205775" cy="521093"/>
          </a:xfrm>
        </p:spPr>
        <p:txBody>
          <a:bodyPr/>
          <a:lstStyle/>
          <a:p>
            <a:r>
              <a:rPr lang="en-US" dirty="0"/>
              <a:t>Submitting a Request for Authorization</a:t>
            </a:r>
          </a:p>
        </p:txBody>
      </p:sp>
    </p:spTree>
    <p:extLst>
      <p:ext uri="{BB962C8B-B14F-4D97-AF65-F5344CB8AC3E}">
        <p14:creationId xmlns:p14="http://schemas.microsoft.com/office/powerpoint/2010/main" val="2863470484"/>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2.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AcentraTheme1</Template>
  <TotalTime>1134</TotalTime>
  <Words>1278</Words>
  <Application>Microsoft Office PowerPoint</Application>
  <PresentationFormat>Widescreen</PresentationFormat>
  <Paragraphs>141</Paragraphs>
  <Slides>21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Next LT Pro</vt:lpstr>
      <vt:lpstr>Calibri</vt:lpstr>
      <vt:lpstr>Courier New</vt:lpstr>
      <vt:lpstr>Helvetica Neue Medium</vt:lpstr>
      <vt:lpstr>Lato</vt:lpstr>
      <vt:lpstr>System Font Regular</vt:lpstr>
      <vt:lpstr>Wingdings</vt:lpstr>
      <vt:lpstr>Wingdings 3</vt:lpstr>
      <vt:lpstr>Acentra Health</vt:lpstr>
      <vt:lpstr>PowerPoint Presentation</vt:lpstr>
      <vt:lpstr>Meet our Company</vt:lpstr>
      <vt:lpstr>Our Footprint in over 45 States</vt:lpstr>
      <vt:lpstr>Utilization Management &amp; Quality Improvement</vt:lpstr>
      <vt:lpstr>PowerPoint Presentation</vt:lpstr>
      <vt:lpstr>Authorization Types</vt:lpstr>
      <vt:lpstr>Tips for Submission</vt:lpstr>
      <vt:lpstr>Submitting a Request for Authorization</vt:lpstr>
      <vt:lpstr>Submitting a Request for Authorization</vt:lpstr>
      <vt:lpstr>Processing Timelines</vt:lpstr>
      <vt:lpstr>Review Process</vt:lpstr>
      <vt:lpstr>Pended Reviews</vt:lpstr>
      <vt:lpstr>Responding to Pended Reviews</vt:lpstr>
      <vt:lpstr>Denials and Reconsiderations</vt:lpstr>
      <vt:lpstr>Reconsiderations</vt:lpstr>
      <vt:lpstr>Appeals</vt:lpstr>
      <vt:lpstr>Atrezzo – Registering for the Portal</vt:lpstr>
      <vt:lpstr>ANG Registration</vt:lpstr>
      <vt:lpstr>ANG Training Videos</vt:lpstr>
      <vt:lpstr>Resources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Wendy Fields</cp:lastModifiedBy>
  <cp:revision>29</cp:revision>
  <dcterms:created xsi:type="dcterms:W3CDTF">2023-06-01T17:40:03Z</dcterms:created>
  <dcterms:modified xsi:type="dcterms:W3CDTF">2024-03-27T23:04:49Z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