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1"/>
  </p:notesMasterIdLst>
  <p:sldIdLst>
    <p:sldId id="491" r:id="rId2"/>
    <p:sldId id="257" r:id="rId3"/>
    <p:sldId id="494" r:id="rId4"/>
    <p:sldId id="499" r:id="rId5"/>
    <p:sldId id="451" r:id="rId6"/>
    <p:sldId id="503" r:id="rId7"/>
    <p:sldId id="496" r:id="rId8"/>
    <p:sldId id="504" r:id="rId9"/>
    <p:sldId id="419" r:id="rId10"/>
    <p:sldId id="497" r:id="rId11"/>
    <p:sldId id="498" r:id="rId12"/>
    <p:sldId id="500" r:id="rId13"/>
    <p:sldId id="502" r:id="rId14"/>
    <p:sldId id="505" r:id="rId15"/>
    <p:sldId id="506" r:id="rId16"/>
    <p:sldId id="507" r:id="rId17"/>
    <p:sldId id="508" r:id="rId18"/>
    <p:sldId id="509" r:id="rId19"/>
    <p:sldId id="28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enovia Vaughn" initials="ZV" lastIdx="7"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55"/>
    <a:srgbClr val="0000CC"/>
    <a:srgbClr val="DCC896"/>
    <a:srgbClr val="996633"/>
    <a:srgbClr val="CC9900"/>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5" autoAdjust="0"/>
    <p:restoredTop sz="73118" autoAdjust="0"/>
  </p:normalViewPr>
  <p:slideViewPr>
    <p:cSldViewPr>
      <p:cViewPr varScale="1">
        <p:scale>
          <a:sx n="107" d="100"/>
          <a:sy n="107" d="100"/>
        </p:scale>
        <p:origin x="114"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0F353F37-AC82-4137-8920-53CABC998AA1}" type="datetimeFigureOut">
              <a:rPr lang="en-US"/>
              <a:pPr>
                <a:defRPr/>
              </a:pPr>
              <a:t>7/23/2019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752B3190-7DA8-4D68-A09B-A7EF02378A51}" type="slidenum">
              <a:rPr lang="en-US"/>
              <a:pPr>
                <a:defRPr/>
              </a:pPr>
              <a:t>‹#›</a:t>
            </a:fld>
            <a:endParaRPr lang="en-US" dirty="0"/>
          </a:p>
        </p:txBody>
      </p:sp>
    </p:spTree>
    <p:extLst>
      <p:ext uri="{BB962C8B-B14F-4D97-AF65-F5344CB8AC3E}">
        <p14:creationId xmlns:p14="http://schemas.microsoft.com/office/powerpoint/2010/main" val="11739306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A94FF11-F2E3-40F8-BC07-8AA5CDC73280}" type="slidenum">
              <a:rPr lang="en-US" smtClean="0">
                <a:solidFill>
                  <a:srgbClr val="000000"/>
                </a:solidFill>
              </a:rPr>
              <a:pPr>
                <a:defRPr/>
              </a:pPr>
              <a:t>2</a:t>
            </a:fld>
            <a:endParaRPr lang="en-US" dirty="0" smtClean="0">
              <a:solidFill>
                <a:srgbClr val="000000"/>
              </a:solidFill>
            </a:endParaRPr>
          </a:p>
        </p:txBody>
      </p:sp>
      <p:sp>
        <p:nvSpPr>
          <p:cNvPr id="481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81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latin typeface="Arial" charset="0"/>
            </a:endParaRPr>
          </a:p>
        </p:txBody>
      </p:sp>
    </p:spTree>
    <p:extLst>
      <p:ext uri="{BB962C8B-B14F-4D97-AF65-F5344CB8AC3E}">
        <p14:creationId xmlns:p14="http://schemas.microsoft.com/office/powerpoint/2010/main" val="1897382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Palatino Linotype"/>
              <a:ea typeface="+mn-ea"/>
              <a:cs typeface="+mn-cs"/>
            </a:endParaRPr>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Palatino Linotype"/>
              <a:ea typeface="+mn-ea"/>
              <a:cs typeface="+mn-cs"/>
            </a:endParaRPr>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dirty="0"/>
              <a:t>Click to edit Master title style</a:t>
            </a:r>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a:xfrm rot="19147510">
            <a:off x="109384" y="5935382"/>
            <a:ext cx="1104577" cy="24931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4C2B82-7871-48D4-AA17-B96E40B555E7}" type="datetimeFigureOut">
              <a:rPr kumimoji="0" lang="en-US" sz="1200" b="0" i="0" u="none" strike="noStrike" kern="1200" cap="none" spc="0" normalizeH="0" baseline="0" noProof="0" smtClean="0">
                <a:ln>
                  <a:noFill/>
                </a:ln>
                <a:solidFill>
                  <a:srgbClr val="FFFFFF"/>
                </a:solidFill>
                <a:effectLst/>
                <a:uLnTx/>
                <a:uFillTx/>
                <a:latin typeface="Calibri" panose="020F0502020204030204" pitchFamily="34" charset="0"/>
                <a:ea typeface="+mn-ea"/>
                <a:cs typeface="Calibri" panose="020F050202020403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7/23/2019</a:t>
            </a:fld>
            <a:endParaRPr kumimoji="0" lang="en-US" sz="12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pic>
        <p:nvPicPr>
          <p:cNvPr id="9" name="Picture 8">
            <a:extLst>
              <a:ext uri="{FF2B5EF4-FFF2-40B4-BE49-F238E27FC236}">
                <a16:creationId xmlns:a16="http://schemas.microsoft.com/office/drawing/2014/main" id="{31B6E3A6-63BF-46FA-B55A-0EACEF916A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49926" y="5946921"/>
            <a:ext cx="486062" cy="813905"/>
          </a:xfrm>
          <a:prstGeom prst="rect">
            <a:avLst/>
          </a:prstGeom>
        </p:spPr>
      </p:pic>
    </p:spTree>
    <p:extLst>
      <p:ext uri="{BB962C8B-B14F-4D97-AF65-F5344CB8AC3E}">
        <p14:creationId xmlns:p14="http://schemas.microsoft.com/office/powerpoint/2010/main" val="3934682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4C2B82-7871-48D4-AA17-B96E40B555E7}" type="datetimeFigureOut">
              <a:rPr kumimoji="0" lang="en-US" sz="1200" b="0" i="0" u="none" strike="noStrike" kern="1200" cap="none" spc="0" normalizeH="0" baseline="0" noProof="0" smtClean="0">
                <a:ln>
                  <a:noFill/>
                </a:ln>
                <a:solidFill>
                  <a:srgbClr val="FFFFFF"/>
                </a:solidFill>
                <a:effectLst/>
                <a:uLnTx/>
                <a:uFillTx/>
                <a:latin typeface="Calibri" panose="020F0502020204030204" pitchFamily="34" charset="0"/>
                <a:ea typeface="+mn-ea"/>
                <a:cs typeface="Calibri" panose="020F050202020403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7/23/2019</a:t>
            </a:fld>
            <a:endParaRPr kumimoji="0" lang="en-US" sz="1200" b="0"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4" name="Footer Placeholder 3"/>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1414381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4C2B82-7871-48D4-AA17-B96E40B555E7}" type="datetimeFigureOut">
              <a:rPr kumimoji="0" lang="en-US" sz="1200" b="0" i="0" u="none" strike="noStrike" kern="1200" cap="none" spc="0" normalizeH="0" baseline="0" noProof="0" smtClean="0">
                <a:ln>
                  <a:noFill/>
                </a:ln>
                <a:solidFill>
                  <a:srgbClr val="FFFFFF"/>
                </a:solidFill>
                <a:effectLst/>
                <a:uLnTx/>
                <a:uFillTx/>
                <a:latin typeface="Calibri" panose="020F0502020204030204" pitchFamily="34" charset="0"/>
                <a:ea typeface="+mn-ea"/>
                <a:cs typeface="Calibri" panose="020F050202020403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7/23/2019</a:t>
            </a:fld>
            <a:endParaRPr kumimoji="0" lang="en-US" sz="1200" b="0"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3" name="Footer Placeholder 2"/>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771077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Palatino Linotype"/>
              <a:ea typeface="+mn-ea"/>
              <a:cs typeface="+mn-cs"/>
            </a:endParaRPr>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Palatino Linotype"/>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DIN Pro Cond Bold" panose="020B0806020101010102" pitchFamily="34" charset="0"/>
                <a:ea typeface="+mj-ea"/>
                <a:cs typeface="DIN Pro Cond Bold" panose="020B0806020101010102"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dirty="0"/>
              <a:t>Click to edit Master title style</a:t>
            </a:r>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Calibri" panose="020F0502020204030204" pitchFamily="34" charset="0"/>
                <a:ea typeface="+mn-ea"/>
                <a:cs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dirty="0"/>
              <a:t>Click to edit Master text styles</a:t>
            </a:r>
          </a:p>
        </p:txBody>
      </p:sp>
      <p:sp>
        <p:nvSpPr>
          <p:cNvPr id="5" name="Date Placeholder 4"/>
          <p:cNvSpPr>
            <a:spLocks noGrp="1"/>
          </p:cNvSpPr>
          <p:nvPr>
            <p:ph type="dt" sz="half" idx="10"/>
          </p:nvPr>
        </p:nvSpPr>
        <p:spPr>
          <a:xfrm rot="19145763">
            <a:off x="15466" y="5978938"/>
            <a:ext cx="1104577" cy="24931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4C2B82-7871-48D4-AA17-B96E40B555E7}" type="datetimeFigureOut">
              <a:rPr kumimoji="0" lang="en-US" sz="1200" b="0" i="0" u="none" strike="noStrike" kern="1200" cap="none" spc="0" normalizeH="0" baseline="0" noProof="0" smtClean="0">
                <a:ln>
                  <a:noFill/>
                </a:ln>
                <a:solidFill>
                  <a:srgbClr val="FFFFFF"/>
                </a:solidFill>
                <a:effectLst/>
                <a:uLnTx/>
                <a:uFillTx/>
                <a:latin typeface="Calibri" panose="020F0502020204030204" pitchFamily="34" charset="0"/>
                <a:ea typeface="+mn-ea"/>
                <a:cs typeface="Calibri" panose="020F050202020403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7/23/2019</a:t>
            </a:fld>
            <a:endParaRPr kumimoji="0" lang="en-US" sz="12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6" name="Footer Placeholder 5"/>
          <p:cNvSpPr>
            <a:spLocks noGrp="1"/>
          </p:cNvSpPr>
          <p:nvPr>
            <p:ph type="ftr" sz="quarter" idx="11"/>
          </p:nvPr>
        </p:nvSpPr>
        <p:spPr/>
        <p:txBody>
          <a:bodyPr/>
          <a:lstStyle>
            <a:lvl1pPr>
              <a:defRPr>
                <a:solidFill>
                  <a:schemeClr val="tx2"/>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dirty="0">
              <a:ln>
                <a:noFill/>
              </a:ln>
              <a:solidFill>
                <a:srgbClr val="434342"/>
              </a:solidFill>
              <a:effectLst/>
              <a:uLnTx/>
              <a:uFillTx/>
              <a:latin typeface="Calibri" panose="020F0502020204030204" pitchFamily="34" charset="0"/>
              <a:ea typeface="+mn-ea"/>
              <a:cs typeface="Calibri" panose="020F0502020204030204" pitchFamily="34" charset="0"/>
            </a:endParaRPr>
          </a:p>
        </p:txBody>
      </p:sp>
      <p:pic>
        <p:nvPicPr>
          <p:cNvPr id="11" name="Picture 10">
            <a:extLst>
              <a:ext uri="{FF2B5EF4-FFF2-40B4-BE49-F238E27FC236}">
                <a16:creationId xmlns:a16="http://schemas.microsoft.com/office/drawing/2014/main" id="{2838E25A-668F-419A-91D4-A0E39907AC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24778" y="5138712"/>
            <a:ext cx="1884218" cy="2438400"/>
          </a:xfrm>
          <a:prstGeom prst="rect">
            <a:avLst/>
          </a:prstGeom>
        </p:spPr>
      </p:pic>
    </p:spTree>
    <p:extLst>
      <p:ext uri="{BB962C8B-B14F-4D97-AF65-F5344CB8AC3E}">
        <p14:creationId xmlns:p14="http://schemas.microsoft.com/office/powerpoint/2010/main" val="2489503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a:t>Click icon to add picture</a:t>
            </a:r>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Palatino Linotype"/>
              <a:ea typeface="+mn-ea"/>
              <a:cs typeface="+mn-cs"/>
            </a:endParaRPr>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Palatino Linotype"/>
              <a:ea typeface="+mn-ea"/>
              <a:cs typeface="+mn-cs"/>
            </a:endParaRPr>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DIN Pro Cond Bold" panose="020B0806020101010102" pitchFamily="34" charset="0"/>
                <a:cs typeface="DIN Pro Cond Bold" panose="020B0806020101010102" pitchFamily="34" charset="0"/>
              </a:defRPr>
            </a:lvl1pPr>
          </a:lstStyle>
          <a:p>
            <a:r>
              <a:rPr lang="en-US" dirty="0"/>
              <a:t>Click to edit Master title style</a:t>
            </a:r>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rot="19093814">
            <a:off x="31249" y="5973914"/>
            <a:ext cx="1104577" cy="24931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4C2B82-7871-48D4-AA17-B96E40B555E7}" type="datetimeFigureOut">
              <a:rPr kumimoji="0" lang="en-US" sz="1200" b="0" i="0" u="none" strike="noStrike" kern="1200" cap="none" spc="0" normalizeH="0" baseline="0" noProof="0" smtClean="0">
                <a:ln>
                  <a:noFill/>
                </a:ln>
                <a:solidFill>
                  <a:srgbClr val="FFFFFF"/>
                </a:solidFill>
                <a:effectLst/>
                <a:uLnTx/>
                <a:uFillTx/>
                <a:latin typeface="Calibri" panose="020F0502020204030204" pitchFamily="34" charset="0"/>
                <a:ea typeface="+mn-ea"/>
                <a:cs typeface="Calibri" panose="020F050202020403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7/23/2019</a:t>
            </a:fld>
            <a:endParaRPr kumimoji="0" lang="en-US" sz="12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6" name="Footer Placeholder 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pic>
        <p:nvPicPr>
          <p:cNvPr id="12" name="Picture 11">
            <a:extLst>
              <a:ext uri="{FF2B5EF4-FFF2-40B4-BE49-F238E27FC236}">
                <a16:creationId xmlns:a16="http://schemas.microsoft.com/office/drawing/2014/main" id="{A62B9499-B6BC-405A-8925-5618564018E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49926" y="5946921"/>
            <a:ext cx="486062" cy="813905"/>
          </a:xfrm>
          <a:prstGeom prst="rect">
            <a:avLst/>
          </a:prstGeom>
        </p:spPr>
      </p:pic>
    </p:spTree>
    <p:extLst>
      <p:ext uri="{BB962C8B-B14F-4D97-AF65-F5344CB8AC3E}">
        <p14:creationId xmlns:p14="http://schemas.microsoft.com/office/powerpoint/2010/main" val="17744652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4C2B82-7871-48D4-AA17-B96E40B555E7}" type="datetimeFigureOut">
              <a:rPr kumimoji="0" lang="en-US" sz="1200" b="0" i="0" u="none" strike="noStrike" kern="1200" cap="none" spc="0" normalizeH="0" baseline="0" noProof="0" smtClean="0">
                <a:ln>
                  <a:noFill/>
                </a:ln>
                <a:solidFill>
                  <a:srgbClr val="FFFFFF"/>
                </a:solidFill>
                <a:effectLst/>
                <a:uLnTx/>
                <a:uFillTx/>
                <a:latin typeface="Calibri" panose="020F0502020204030204" pitchFamily="34" charset="0"/>
                <a:ea typeface="+mn-ea"/>
                <a:cs typeface="Calibri" panose="020F050202020403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7/23/2019</a:t>
            </a:fld>
            <a:endParaRPr kumimoji="0" lang="en-US" sz="12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106851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4C2B82-7871-48D4-AA17-B96E40B555E7}" type="datetimeFigureOut">
              <a:rPr kumimoji="0" lang="en-US" sz="1200" b="0" i="0" u="none" strike="noStrike" kern="1200" cap="none" spc="0" normalizeH="0" baseline="0" noProof="0" smtClean="0">
                <a:ln>
                  <a:noFill/>
                </a:ln>
                <a:solidFill>
                  <a:srgbClr val="FFFFFF"/>
                </a:solidFill>
                <a:effectLst/>
                <a:uLnTx/>
                <a:uFillTx/>
                <a:latin typeface="Calibri" panose="020F0502020204030204" pitchFamily="34" charset="0"/>
                <a:ea typeface="+mn-ea"/>
                <a:cs typeface="Calibri" panose="020F050202020403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7/23/2019</a:t>
            </a:fld>
            <a:endParaRPr kumimoji="0" lang="en-US" sz="12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573200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6177233-3199-4DFF-B647-7D8C6B337AEA}"/>
              </a:ext>
            </a:extLst>
          </p:cNvPr>
          <p:cNvSpPr/>
          <p:nvPr userDrawn="1"/>
        </p:nvSpPr>
        <p:spPr>
          <a:xfrm>
            <a:off x="0" y="-1"/>
            <a:ext cx="9144000" cy="4590393"/>
          </a:xfrm>
          <a:prstGeom prst="rect">
            <a:avLst/>
          </a:prstGeom>
          <a:solidFill>
            <a:srgbClr val="002F5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Palatino Linotype"/>
              <a:ea typeface="+mn-ea"/>
              <a:cs typeface="+mn-cs"/>
            </a:endParaRPr>
          </a:p>
        </p:txBody>
      </p:sp>
      <p:sp>
        <p:nvSpPr>
          <p:cNvPr id="3" name="Subtitle 2"/>
          <p:cNvSpPr>
            <a:spLocks noGrp="1"/>
          </p:cNvSpPr>
          <p:nvPr>
            <p:ph type="subTitle" idx="1"/>
          </p:nvPr>
        </p:nvSpPr>
        <p:spPr>
          <a:xfrm>
            <a:off x="533399" y="914400"/>
            <a:ext cx="8077201" cy="2286000"/>
          </a:xfrm>
        </p:spPr>
        <p:txBody>
          <a:bodyPr tIns="9144">
            <a:normAutofit/>
          </a:bodyPr>
          <a:lstStyle>
            <a:lvl1pPr marL="0" indent="0" algn="l">
              <a:buNone/>
              <a:defRPr kumimoji="0" lang="en-US" sz="3200" b="0" i="0" u="none" strike="noStrike" kern="1200" cap="all" spc="400" normalizeH="0" baseline="0" noProof="0" dirty="0" smtClean="0">
                <a:ln>
                  <a:noFill/>
                </a:ln>
                <a:solidFill>
                  <a:schemeClr val="bg1"/>
                </a:solidFill>
                <a:effectLst/>
                <a:uLnTx/>
                <a:uFillTx/>
                <a:latin typeface="DIN Pro Cond Bold" panose="020B0806020101010102" pitchFamily="34" charset="0"/>
                <a:ea typeface="+mj-ea"/>
                <a:cs typeface="DIN Pro Cond Bold" panose="020B0806020101010102"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dirty="0"/>
              <a:t>Click to edit Master subtitle style</a:t>
            </a:r>
          </a:p>
        </p:txBody>
      </p:sp>
      <p:pic>
        <p:nvPicPr>
          <p:cNvPr id="10" name="Picture 9">
            <a:extLst>
              <a:ext uri="{FF2B5EF4-FFF2-40B4-BE49-F238E27FC236}">
                <a16:creationId xmlns:a16="http://schemas.microsoft.com/office/drawing/2014/main" id="{A48C62C9-AFE6-43FB-A1FD-53C37A63598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590393"/>
            <a:ext cx="9144000" cy="2286000"/>
          </a:xfrm>
          <a:prstGeom prst="rect">
            <a:avLst/>
          </a:prstGeom>
        </p:spPr>
      </p:pic>
      <p:pic>
        <p:nvPicPr>
          <p:cNvPr id="12" name="Picture 11">
            <a:extLst>
              <a:ext uri="{FF2B5EF4-FFF2-40B4-BE49-F238E27FC236}">
                <a16:creationId xmlns:a16="http://schemas.microsoft.com/office/drawing/2014/main" id="{74121BDA-B022-466B-900A-902025D8D23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24778" y="5138712"/>
            <a:ext cx="1884218" cy="2438400"/>
          </a:xfrm>
          <a:prstGeom prst="rect">
            <a:avLst/>
          </a:prstGeom>
        </p:spPr>
      </p:pic>
    </p:spTree>
    <p:extLst>
      <p:ext uri="{BB962C8B-B14F-4D97-AF65-F5344CB8AC3E}">
        <p14:creationId xmlns:p14="http://schemas.microsoft.com/office/powerpoint/2010/main" val="3445017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 L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4C2B82-7871-48D4-AA17-B96E40B555E7}" type="datetimeFigureOut">
              <a:rPr kumimoji="0" lang="en-US" sz="1200" b="0" i="0" u="none" strike="noStrike" kern="1200" cap="none" spc="0" normalizeH="0" baseline="0" noProof="0" smtClean="0">
                <a:ln>
                  <a:noFill/>
                </a:ln>
                <a:solidFill>
                  <a:srgbClr val="FFFFFF"/>
                </a:solidFill>
                <a:effectLst/>
                <a:uLnTx/>
                <a:uFillTx/>
                <a:latin typeface="Calibri" panose="020F0502020204030204" pitchFamily="34" charset="0"/>
                <a:ea typeface="+mn-ea"/>
                <a:cs typeface="Calibri" panose="020F050202020403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7/23/2019</a:t>
            </a:fld>
            <a:endParaRPr kumimoji="0" lang="en-US" sz="1200" b="0"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pic>
        <p:nvPicPr>
          <p:cNvPr id="6" name="Picture 5">
            <a:extLst>
              <a:ext uri="{FF2B5EF4-FFF2-40B4-BE49-F238E27FC236}">
                <a16:creationId xmlns:a16="http://schemas.microsoft.com/office/drawing/2014/main" id="{ADA3730D-42D1-4D01-992E-642C11F7E92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14991" y="177053"/>
            <a:ext cx="857818" cy="926054"/>
          </a:xfrm>
          <a:prstGeom prst="rect">
            <a:avLst/>
          </a:prstGeom>
        </p:spPr>
      </p:pic>
    </p:spTree>
    <p:extLst>
      <p:ext uri="{BB962C8B-B14F-4D97-AF65-F5344CB8AC3E}">
        <p14:creationId xmlns:p14="http://schemas.microsoft.com/office/powerpoint/2010/main" val="993618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w Ge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4C2B82-7871-48D4-AA17-B96E40B555E7}" type="datetimeFigureOut">
              <a:rPr kumimoji="0" lang="en-US" sz="1200" b="0" i="0" u="none" strike="noStrike" kern="1200" cap="none" spc="0" normalizeH="0" baseline="0" noProof="0" smtClean="0">
                <a:ln>
                  <a:noFill/>
                </a:ln>
                <a:solidFill>
                  <a:srgbClr val="FFFFFF"/>
                </a:solidFill>
                <a:effectLst/>
                <a:uLnTx/>
                <a:uFillTx/>
                <a:latin typeface="Calibri" panose="020F0502020204030204" pitchFamily="34" charset="0"/>
                <a:ea typeface="+mn-ea"/>
                <a:cs typeface="Calibri" panose="020F050202020403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7/23/2019</a:t>
            </a:fld>
            <a:endParaRPr kumimoji="0" lang="en-US" sz="1200" b="0"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pic>
        <p:nvPicPr>
          <p:cNvPr id="7" name="Picture 6">
            <a:extLst>
              <a:ext uri="{FF2B5EF4-FFF2-40B4-BE49-F238E27FC236}">
                <a16:creationId xmlns:a16="http://schemas.microsoft.com/office/drawing/2014/main" id="{6B048F65-1DB6-4AC3-9353-EB1B4B40D5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34200" y="243059"/>
            <a:ext cx="1897046" cy="857569"/>
          </a:xfrm>
          <a:prstGeom prst="rect">
            <a:avLst/>
          </a:prstGeom>
        </p:spPr>
      </p:pic>
    </p:spTree>
    <p:extLst>
      <p:ext uri="{BB962C8B-B14F-4D97-AF65-F5344CB8AC3E}">
        <p14:creationId xmlns:p14="http://schemas.microsoft.com/office/powerpoint/2010/main" val="2405956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w Circl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4C2B82-7871-48D4-AA17-B96E40B555E7}" type="datetimeFigureOut">
              <a:rPr kumimoji="0" lang="en-US" sz="1200" b="0" i="0" u="none" strike="noStrike" kern="1200" cap="none" spc="0" normalizeH="0" baseline="0" noProof="0" smtClean="0">
                <a:ln>
                  <a:noFill/>
                </a:ln>
                <a:solidFill>
                  <a:srgbClr val="FFFFFF"/>
                </a:solidFill>
                <a:effectLst/>
                <a:uLnTx/>
                <a:uFillTx/>
                <a:latin typeface="Calibri" panose="020F0502020204030204" pitchFamily="34" charset="0"/>
                <a:ea typeface="+mn-ea"/>
                <a:cs typeface="Calibri" panose="020F050202020403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7/23/2019</a:t>
            </a:fld>
            <a:endParaRPr kumimoji="0" lang="en-US" sz="1200" b="0"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pic>
        <p:nvPicPr>
          <p:cNvPr id="8" name="Picture 7">
            <a:extLst>
              <a:ext uri="{FF2B5EF4-FFF2-40B4-BE49-F238E27FC236}">
                <a16:creationId xmlns:a16="http://schemas.microsoft.com/office/drawing/2014/main" id="{90ECE763-83E5-48F6-A425-A88D9DB3458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76200"/>
            <a:ext cx="1531288" cy="1437091"/>
          </a:xfrm>
          <a:prstGeom prst="rect">
            <a:avLst/>
          </a:prstGeom>
        </p:spPr>
      </p:pic>
    </p:spTree>
    <p:extLst>
      <p:ext uri="{BB962C8B-B14F-4D97-AF65-F5344CB8AC3E}">
        <p14:creationId xmlns:p14="http://schemas.microsoft.com/office/powerpoint/2010/main" val="1741394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 Graphic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2590800" y="1100629"/>
            <a:ext cx="5753100" cy="728171"/>
          </a:xfrm>
        </p:spPr>
        <p:txBody>
          <a:bodyPr/>
          <a:lstStyle/>
          <a:p>
            <a:pPr lvl="0"/>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4C2B82-7871-48D4-AA17-B96E40B555E7}" type="datetimeFigureOut">
              <a:rPr kumimoji="0" lang="en-US" sz="1200" b="0" i="0" u="none" strike="noStrike" kern="1200" cap="none" spc="0" normalizeH="0" baseline="0" noProof="0" smtClean="0">
                <a:ln>
                  <a:noFill/>
                </a:ln>
                <a:solidFill>
                  <a:srgbClr val="FFFFFF"/>
                </a:solidFill>
                <a:effectLst/>
                <a:uLnTx/>
                <a:uFillTx/>
                <a:latin typeface="Calibri" panose="020F0502020204030204" pitchFamily="34" charset="0"/>
                <a:ea typeface="+mn-ea"/>
                <a:cs typeface="Calibri" panose="020F050202020403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7/23/2019</a:t>
            </a:fld>
            <a:endParaRPr kumimoji="0" lang="en-US" sz="1200" b="0"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7" name="Oval 6">
            <a:extLst>
              <a:ext uri="{FF2B5EF4-FFF2-40B4-BE49-F238E27FC236}">
                <a16:creationId xmlns:a16="http://schemas.microsoft.com/office/drawing/2014/main" id="{D1C80F9D-7025-4239-BC06-2EB3EADD7A43}"/>
              </a:ext>
            </a:extLst>
          </p:cNvPr>
          <p:cNvSpPr/>
          <p:nvPr userDrawn="1"/>
        </p:nvSpPr>
        <p:spPr>
          <a:xfrm>
            <a:off x="1035425" y="995082"/>
            <a:ext cx="1062420" cy="986118"/>
          </a:xfrm>
          <a:prstGeom prst="ellipse">
            <a:avLst/>
          </a:prstGeom>
          <a:solidFill>
            <a:schemeClr val="bg1"/>
          </a:solidFill>
          <a:ln w="57150">
            <a:solidFill>
              <a:srgbClr val="AD9F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Palatino Linotype"/>
              <a:ea typeface="+mn-ea"/>
              <a:cs typeface="+mn-cs"/>
            </a:endParaRPr>
          </a:p>
        </p:txBody>
      </p:sp>
      <p:pic>
        <p:nvPicPr>
          <p:cNvPr id="9" name="Picture 8">
            <a:extLst>
              <a:ext uri="{FF2B5EF4-FFF2-40B4-BE49-F238E27FC236}">
                <a16:creationId xmlns:a16="http://schemas.microsoft.com/office/drawing/2014/main" id="{CA3541A3-8C2C-401A-9F20-9E15F21D5B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59454" y="1204549"/>
            <a:ext cx="657107" cy="624251"/>
          </a:xfrm>
          <a:prstGeom prst="rect">
            <a:avLst/>
          </a:prstGeom>
        </p:spPr>
      </p:pic>
      <p:sp>
        <p:nvSpPr>
          <p:cNvPr id="10" name="Oval 9">
            <a:extLst>
              <a:ext uri="{FF2B5EF4-FFF2-40B4-BE49-F238E27FC236}">
                <a16:creationId xmlns:a16="http://schemas.microsoft.com/office/drawing/2014/main" id="{60CA49B9-4239-4AC2-B6C8-3D736C3C7375}"/>
              </a:ext>
            </a:extLst>
          </p:cNvPr>
          <p:cNvSpPr/>
          <p:nvPr userDrawn="1"/>
        </p:nvSpPr>
        <p:spPr>
          <a:xfrm>
            <a:off x="1035424" y="2444934"/>
            <a:ext cx="1062421" cy="984066"/>
          </a:xfrm>
          <a:prstGeom prst="ellipse">
            <a:avLst/>
          </a:prstGeom>
          <a:solidFill>
            <a:schemeClr val="bg1"/>
          </a:solidFill>
          <a:ln w="57150">
            <a:solidFill>
              <a:srgbClr val="AD9F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Palatino Linotype"/>
              <a:ea typeface="+mn-ea"/>
              <a:cs typeface="+mn-cs"/>
            </a:endParaRPr>
          </a:p>
        </p:txBody>
      </p:sp>
      <p:pic>
        <p:nvPicPr>
          <p:cNvPr id="11" name="Picture 10">
            <a:extLst>
              <a:ext uri="{FF2B5EF4-FFF2-40B4-BE49-F238E27FC236}">
                <a16:creationId xmlns:a16="http://schemas.microsoft.com/office/drawing/2014/main" id="{8164CA18-8234-4C85-818E-F882F73B86B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83237" y="2643272"/>
            <a:ext cx="733324" cy="519438"/>
          </a:xfrm>
          <a:prstGeom prst="rect">
            <a:avLst/>
          </a:prstGeom>
        </p:spPr>
      </p:pic>
      <p:sp>
        <p:nvSpPr>
          <p:cNvPr id="12" name="Oval 11">
            <a:extLst>
              <a:ext uri="{FF2B5EF4-FFF2-40B4-BE49-F238E27FC236}">
                <a16:creationId xmlns:a16="http://schemas.microsoft.com/office/drawing/2014/main" id="{88C9F0AE-ED25-45E6-B7FC-ADA3C08207B2}"/>
              </a:ext>
            </a:extLst>
          </p:cNvPr>
          <p:cNvSpPr/>
          <p:nvPr userDrawn="1"/>
        </p:nvSpPr>
        <p:spPr>
          <a:xfrm>
            <a:off x="1022082" y="3894786"/>
            <a:ext cx="1075764" cy="1020162"/>
          </a:xfrm>
          <a:prstGeom prst="ellipse">
            <a:avLst/>
          </a:prstGeom>
          <a:solidFill>
            <a:schemeClr val="bg1"/>
          </a:solidFill>
          <a:ln w="57150">
            <a:solidFill>
              <a:srgbClr val="AD9F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Palatino Linotype"/>
              <a:ea typeface="+mn-ea"/>
              <a:cs typeface="+mn-cs"/>
            </a:endParaRPr>
          </a:p>
        </p:txBody>
      </p:sp>
      <p:pic>
        <p:nvPicPr>
          <p:cNvPr id="13" name="Picture 12">
            <a:extLst>
              <a:ext uri="{FF2B5EF4-FFF2-40B4-BE49-F238E27FC236}">
                <a16:creationId xmlns:a16="http://schemas.microsoft.com/office/drawing/2014/main" id="{835C19E8-453B-4D1C-9848-75BB991CEF6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95939" y="4267200"/>
            <a:ext cx="741899" cy="434541"/>
          </a:xfrm>
          <a:prstGeom prst="rect">
            <a:avLst/>
          </a:prstGeom>
        </p:spPr>
      </p:pic>
      <p:sp>
        <p:nvSpPr>
          <p:cNvPr id="14" name="Content Placeholder 2">
            <a:extLst>
              <a:ext uri="{FF2B5EF4-FFF2-40B4-BE49-F238E27FC236}">
                <a16:creationId xmlns:a16="http://schemas.microsoft.com/office/drawing/2014/main" id="{52298BE6-D1AB-4335-97D9-7ADBF8C206D6}"/>
              </a:ext>
            </a:extLst>
          </p:cNvPr>
          <p:cNvSpPr>
            <a:spLocks noGrp="1"/>
          </p:cNvSpPr>
          <p:nvPr>
            <p:ph idx="12"/>
          </p:nvPr>
        </p:nvSpPr>
        <p:spPr>
          <a:xfrm>
            <a:off x="2590800" y="2444934"/>
            <a:ext cx="5753100" cy="728171"/>
          </a:xfrm>
        </p:spPr>
        <p:txBody>
          <a:bodyPr/>
          <a:lstStyle/>
          <a:p>
            <a:pPr lvl="0"/>
            <a:endParaRPr lang="en-US" dirty="0"/>
          </a:p>
        </p:txBody>
      </p:sp>
      <p:sp>
        <p:nvSpPr>
          <p:cNvPr id="15" name="Content Placeholder 2">
            <a:extLst>
              <a:ext uri="{FF2B5EF4-FFF2-40B4-BE49-F238E27FC236}">
                <a16:creationId xmlns:a16="http://schemas.microsoft.com/office/drawing/2014/main" id="{1B40A250-92D8-4313-A39B-C751A607AD02}"/>
              </a:ext>
            </a:extLst>
          </p:cNvPr>
          <p:cNvSpPr>
            <a:spLocks noGrp="1"/>
          </p:cNvSpPr>
          <p:nvPr>
            <p:ph idx="13"/>
          </p:nvPr>
        </p:nvSpPr>
        <p:spPr>
          <a:xfrm>
            <a:off x="2590800" y="4026417"/>
            <a:ext cx="5753100" cy="728171"/>
          </a:xfrm>
        </p:spPr>
        <p:txBody>
          <a:bodyPr/>
          <a:lstStyle/>
          <a:p>
            <a:pPr lvl="0"/>
            <a:endParaRPr lang="en-US" dirty="0"/>
          </a:p>
        </p:txBody>
      </p:sp>
    </p:spTree>
    <p:extLst>
      <p:ext uri="{BB962C8B-B14F-4D97-AF65-F5344CB8AC3E}">
        <p14:creationId xmlns:p14="http://schemas.microsoft.com/office/powerpoint/2010/main" val="4082283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userDrawn="1"/>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Palatino Linotype"/>
              <a:ea typeface="+mn-ea"/>
              <a:cs typeface="+mn-cs"/>
            </a:endParaRPr>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Palatino Linotype"/>
              <a:ea typeface="+mn-ea"/>
              <a:cs typeface="+mn-cs"/>
            </a:endParaRPr>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rgbClr val="002F5F"/>
                </a:solidFill>
                <a:effectLst/>
                <a:uLnTx/>
                <a:uFillTx/>
                <a:latin typeface="DIN Pro Cond Bold" panose="020B0806020101010102" pitchFamily="34" charset="0"/>
                <a:ea typeface="+mj-ea"/>
                <a:cs typeface="DIN Pro Cond Bold" panose="020B0806020101010102"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dirty="0"/>
              <a:t>Click to edit Master title style</a:t>
            </a:r>
          </a:p>
        </p:txBody>
      </p:sp>
      <p:sp>
        <p:nvSpPr>
          <p:cNvPr id="3" name="Text Placeholder 2"/>
          <p:cNvSpPr>
            <a:spLocks noGrp="1"/>
          </p:cNvSpPr>
          <p:nvPr>
            <p:ph type="body" idx="1"/>
          </p:nvPr>
        </p:nvSpPr>
        <p:spPr>
          <a:xfrm rot="19140000">
            <a:off x="1216152" y="2468304"/>
            <a:ext cx="6510528" cy="329184"/>
          </a:xfrm>
        </p:spPr>
        <p:txBody>
          <a:bodyPr anchor="t">
            <a:noAutofit/>
          </a:bodyPr>
          <a:lstStyle>
            <a:lvl1pPr marL="0" indent="0">
              <a:buNone/>
              <a:defRPr kumimoji="0" lang="en-US" sz="1600" b="0" i="0" u="none" strike="noStrike" kern="1200" cap="all" spc="400" normalizeH="0" baseline="0" noProof="0" dirty="0" smtClean="0">
                <a:ln>
                  <a:noFill/>
                </a:ln>
                <a:solidFill>
                  <a:schemeClr val="tx1"/>
                </a:solidFill>
                <a:effectLst/>
                <a:uLnTx/>
                <a:uFillTx/>
                <a:latin typeface="Calibri" panose="020F0502020204030204" pitchFamily="34" charset="0"/>
                <a:ea typeface="+mj-ea"/>
                <a:cs typeface="Calibri" panose="020F050202020403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dirty="0"/>
              <a:t>Click to edit Master text styles</a:t>
            </a:r>
          </a:p>
        </p:txBody>
      </p:sp>
      <p:sp>
        <p:nvSpPr>
          <p:cNvPr id="4" name="Date Placeholder 3"/>
          <p:cNvSpPr>
            <a:spLocks noGrp="1"/>
          </p:cNvSpPr>
          <p:nvPr>
            <p:ph type="dt" sz="half" idx="10"/>
          </p:nvPr>
        </p:nvSpPr>
        <p:spPr>
          <a:xfrm rot="19087878">
            <a:off x="133655" y="5935382"/>
            <a:ext cx="1104577" cy="24931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4C2B82-7871-48D4-AA17-B96E40B555E7}" type="datetimeFigureOut">
              <a:rPr kumimoji="0" lang="en-US" sz="1200" b="0" i="0" u="none" strike="noStrike" kern="1200" cap="none" spc="0" normalizeH="0" baseline="0" noProof="0" smtClean="0">
                <a:ln>
                  <a:noFill/>
                </a:ln>
                <a:solidFill>
                  <a:srgbClr val="FFFFFF"/>
                </a:solidFill>
                <a:effectLst/>
                <a:uLnTx/>
                <a:uFillTx/>
                <a:latin typeface="Calibri" panose="020F0502020204030204" pitchFamily="34" charset="0"/>
                <a:ea typeface="+mn-ea"/>
                <a:cs typeface="Calibri" panose="020F050202020403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7/23/2019</a:t>
            </a:fld>
            <a:endParaRPr kumimoji="0" lang="en-US" sz="12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pic>
        <p:nvPicPr>
          <p:cNvPr id="9" name="Picture 8">
            <a:extLst>
              <a:ext uri="{FF2B5EF4-FFF2-40B4-BE49-F238E27FC236}">
                <a16:creationId xmlns:a16="http://schemas.microsoft.com/office/drawing/2014/main" id="{12FCB1F6-FB1A-49E6-9FE5-002E1C3B0D3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49926" y="5946921"/>
            <a:ext cx="486062" cy="813905"/>
          </a:xfrm>
          <a:prstGeom prst="rect">
            <a:avLst/>
          </a:prstGeom>
        </p:spPr>
      </p:pic>
    </p:spTree>
    <p:extLst>
      <p:ext uri="{BB962C8B-B14F-4D97-AF65-F5344CB8AC3E}">
        <p14:creationId xmlns:p14="http://schemas.microsoft.com/office/powerpoint/2010/main" val="1893486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4C2B82-7871-48D4-AA17-B96E40B555E7}" type="datetimeFigureOut">
              <a:rPr kumimoji="0" lang="en-US" sz="1200" b="0" i="0" u="none" strike="noStrike" kern="1200" cap="none" spc="0" normalizeH="0" baseline="0" noProof="0" smtClean="0">
                <a:ln>
                  <a:noFill/>
                </a:ln>
                <a:solidFill>
                  <a:srgbClr val="FFFFFF"/>
                </a:solidFill>
                <a:effectLst/>
                <a:uLnTx/>
                <a:uFillTx/>
                <a:latin typeface="Calibri" panose="020F0502020204030204" pitchFamily="34" charset="0"/>
                <a:ea typeface="+mn-ea"/>
                <a:cs typeface="Calibri" panose="020F050202020403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7/23/2019</a:t>
            </a:fld>
            <a:endParaRPr kumimoji="0" lang="en-US" sz="1200" b="0"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6" name="Footer Placeholder 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01207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Calibri" panose="020F0502020204030204" pitchFamily="34" charset="0"/>
                <a:ea typeface="+mj-ea"/>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dirty="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Calibri" panose="020F0502020204030204" pitchFamily="34" charset="0"/>
                <a:ea typeface="+mj-ea"/>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dirty="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64C2B82-7871-48D4-AA17-B96E40B555E7}" type="datetimeFigureOut">
              <a:rPr kumimoji="0" lang="en-US" sz="1200" b="0" i="0" u="none" strike="noStrike" kern="1200" cap="none" spc="0" normalizeH="0" baseline="0" noProof="0" smtClean="0">
                <a:ln>
                  <a:noFill/>
                </a:ln>
                <a:solidFill>
                  <a:srgbClr val="FFFFFF"/>
                </a:solidFill>
                <a:effectLst/>
                <a:uLnTx/>
                <a:uFillTx/>
                <a:latin typeface="Calibri" panose="020F0502020204030204" pitchFamily="34" charset="0"/>
                <a:ea typeface="+mn-ea"/>
                <a:cs typeface="Calibri" panose="020F050202020403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7/23/2019</a:t>
            </a:fld>
            <a:endParaRPr kumimoji="0" lang="en-US" sz="1200" b="0"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8" name="Footer Placeholder 7"/>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a:ln>
                <a:noFill/>
              </a:ln>
              <a:solidFill>
                <a:srgbClr val="FFFFFF"/>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033442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867400"/>
            <a:ext cx="3574257" cy="99060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rgbClr val="ED8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Palatino Linotype"/>
              <a:ea typeface="+mn-ea"/>
              <a:cs typeface="+mn-cs"/>
            </a:endParaRPr>
          </a:p>
        </p:txBody>
      </p:sp>
      <p:sp>
        <p:nvSpPr>
          <p:cNvPr id="8" name="Freeform 7"/>
          <p:cNvSpPr/>
          <p:nvPr userDrawn="1"/>
        </p:nvSpPr>
        <p:spPr>
          <a:xfrm>
            <a:off x="-2380" y="5867400"/>
            <a:ext cx="9146380" cy="990601"/>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rgbClr val="002F5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Palatino Linotype"/>
              <a:ea typeface="+mn-ea"/>
              <a:cs typeface="+mn-cs"/>
            </a:endParaRPr>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rot="19976504">
            <a:off x="270769" y="6111568"/>
            <a:ext cx="1104577" cy="249310"/>
          </a:xfrm>
          <a:prstGeom prst="rect">
            <a:avLst/>
          </a:prstGeom>
        </p:spPr>
        <p:txBody>
          <a:bodyPr vert="horz" lIns="91440" tIns="45720" rIns="91440" bIns="45720" rtlCol="0" anchor="ctr"/>
          <a:lstStyle>
            <a:lvl1pPr algn="l">
              <a:defRPr sz="1200">
                <a:solidFill>
                  <a:srgbClr val="FFFFFF"/>
                </a:solidFill>
                <a:latin typeface="Calibri" panose="020F0502020204030204" pitchFamily="34" charset="0"/>
                <a:cs typeface="Calibri" panose="020F050202020403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64C2B82-7871-48D4-AA17-B96E40B555E7}" type="datetimeFigureOut">
              <a:rPr kumimoji="0" lang="en-US" sz="1200" b="0" i="0" u="none" strike="noStrike" kern="1200" cap="none" spc="0" normalizeH="0" baseline="0" noProof="0" smtClean="0">
                <a:ln>
                  <a:noFill/>
                </a:ln>
                <a:solidFill>
                  <a:srgbClr val="FFFFFF"/>
                </a:solidFill>
                <a:effectLst/>
                <a:uLnTx/>
                <a:uFillTx/>
                <a:latin typeface="Calibri" panose="020F0502020204030204" pitchFamily="34" charset="0"/>
                <a:ea typeface="+mn-ea"/>
                <a:cs typeface="Calibri" panose="020F050202020403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7/23/2019</a:t>
            </a:fld>
            <a:endParaRPr kumimoji="0" lang="en-US" sz="12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latin typeface="Calibri" panose="020F0502020204030204" pitchFamily="34" charset="0"/>
                <a:cs typeface="Calibri" panose="020F050202020403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pic>
        <p:nvPicPr>
          <p:cNvPr id="10" name="Picture 9">
            <a:extLst>
              <a:ext uri="{FF2B5EF4-FFF2-40B4-BE49-F238E27FC236}">
                <a16:creationId xmlns:a16="http://schemas.microsoft.com/office/drawing/2014/main" id="{FB5424C8-8870-4ABC-9150-D8FF5D410EE1}"/>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449926" y="5946921"/>
            <a:ext cx="486062" cy="813905"/>
          </a:xfrm>
          <a:prstGeom prst="rect">
            <a:avLst/>
          </a:prstGeom>
        </p:spPr>
      </p:pic>
    </p:spTree>
    <p:extLst>
      <p:ext uri="{BB962C8B-B14F-4D97-AF65-F5344CB8AC3E}">
        <p14:creationId xmlns:p14="http://schemas.microsoft.com/office/powerpoint/2010/main" val="318082023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Lst>
  <p:txStyles>
    <p:titleStyle>
      <a:lvl1pPr algn="l" defTabSz="914400" rtl="0" eaLnBrk="1" latinLnBrk="0" hangingPunct="1">
        <a:spcBef>
          <a:spcPct val="0"/>
        </a:spcBef>
        <a:buNone/>
        <a:defRPr sz="2800" kern="1200" cap="all" baseline="0">
          <a:solidFill>
            <a:srgbClr val="002F5F"/>
          </a:solidFill>
          <a:latin typeface="DIN Pro Cond Bold" panose="020B0806020101010102" pitchFamily="34" charset="0"/>
          <a:ea typeface="+mj-ea"/>
          <a:cs typeface="DIN Pro Cond Bold" panose="020B0806020101010102" pitchFamily="34" charset="0"/>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Calibri" panose="020F0502020204030204" pitchFamily="34" charset="0"/>
          <a:ea typeface="+mn-ea"/>
          <a:cs typeface="Calibri" panose="020F0502020204030204" pitchFamily="34" charset="0"/>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Calibri" panose="020F0502020204030204" pitchFamily="34" charset="0"/>
          <a:ea typeface="+mn-ea"/>
          <a:cs typeface="Calibri" panose="020F0502020204030204" pitchFamily="34" charset="0"/>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Calibri" panose="020F0502020204030204" pitchFamily="34" charset="0"/>
          <a:ea typeface="+mn-ea"/>
          <a:cs typeface="Calibri" panose="020F0502020204030204" pitchFamily="34" charset="0"/>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Calibri" panose="020F0502020204030204" pitchFamily="34" charset="0"/>
          <a:ea typeface="+mn-ea"/>
          <a:cs typeface="Calibri" panose="020F0502020204030204" pitchFamily="34" charset="0"/>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Calibri" panose="020F0502020204030204" pitchFamily="34" charset="0"/>
          <a:ea typeface="+mn-ea"/>
          <a:cs typeface="Calibri" panose="020F0502020204030204" pitchFamily="34" charset="0"/>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hyperlink" Target="http://www.scdhhs.gov/"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hyperlink" Target="https://www.nccn.org/professionals/physician_gls/pdf/genetics_screening.pdf"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lvl="0" indent="-342900" eaLnBrk="0" hangingPunct="0">
              <a:spcBef>
                <a:spcPts val="2400"/>
              </a:spcBef>
              <a:spcAft>
                <a:spcPts val="2400"/>
              </a:spcAft>
              <a:defRPr/>
            </a:pPr>
            <a:r>
              <a:rPr lang="en-US" sz="2000" b="1" cap="none" dirty="0">
                <a:solidFill>
                  <a:srgbClr val="002060"/>
                </a:solidFill>
                <a:latin typeface="Arial" pitchFamily="34" charset="0"/>
                <a:ea typeface="+mn-ea"/>
                <a:cs typeface="Arial" pitchFamily="34" charset="0"/>
              </a:rPr>
              <a:t>South Carolina KEPRO- Requirements for Requesting Prior  Authorizations (PA)</a:t>
            </a:r>
            <a:br>
              <a:rPr lang="en-US" sz="2000" b="1" cap="none" dirty="0">
                <a:solidFill>
                  <a:srgbClr val="002060"/>
                </a:solidFill>
                <a:latin typeface="Arial" pitchFamily="34" charset="0"/>
                <a:ea typeface="+mn-ea"/>
                <a:cs typeface="Arial" pitchFamily="34" charset="0"/>
              </a:rPr>
            </a:br>
            <a:endParaRPr lang="en-US" sz="1600" dirty="0"/>
          </a:p>
        </p:txBody>
      </p:sp>
      <p:sp>
        <p:nvSpPr>
          <p:cNvPr id="3" name="Subtitle 2"/>
          <p:cNvSpPr>
            <a:spLocks noGrp="1"/>
          </p:cNvSpPr>
          <p:nvPr>
            <p:ph type="subTitle" idx="1"/>
          </p:nvPr>
        </p:nvSpPr>
        <p:spPr/>
        <p:txBody>
          <a:bodyPr>
            <a:normAutofit fontScale="77500" lnSpcReduction="20000"/>
          </a:bodyPr>
          <a:lstStyle/>
          <a:p>
            <a:r>
              <a:rPr lang="en-US" b="1" dirty="0">
                <a:solidFill>
                  <a:srgbClr val="002855"/>
                </a:solidFill>
                <a:latin typeface="Calibri" pitchFamily="34" charset="0"/>
              </a:rPr>
              <a:t>INTEGRATED CARE MANAGEMENT AND QUALITY IMPROVEMENT</a:t>
            </a:r>
          </a:p>
          <a:p>
            <a:endParaRPr lang="en-US" dirty="0">
              <a:solidFill>
                <a:srgbClr val="0000CC"/>
              </a:solidFill>
            </a:endParaRPr>
          </a:p>
        </p:txBody>
      </p:sp>
    </p:spTree>
    <p:extLst>
      <p:ext uri="{BB962C8B-B14F-4D97-AF65-F5344CB8AC3E}">
        <p14:creationId xmlns:p14="http://schemas.microsoft.com/office/powerpoint/2010/main" val="631833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 requirements:</a:t>
            </a:r>
            <a:endParaRPr lang="en-US" dirty="0"/>
          </a:p>
        </p:txBody>
      </p:sp>
      <p:sp>
        <p:nvSpPr>
          <p:cNvPr id="3" name="Rectangle 2"/>
          <p:cNvSpPr/>
          <p:nvPr/>
        </p:nvSpPr>
        <p:spPr>
          <a:xfrm>
            <a:off x="1371600" y="1295400"/>
            <a:ext cx="5486400" cy="3063659"/>
          </a:xfrm>
          <a:prstGeom prst="rect">
            <a:avLst/>
          </a:prstGeom>
        </p:spPr>
        <p:txBody>
          <a:bodyPr wrap="square">
            <a:spAutoFit/>
          </a:bodyPr>
          <a:lstStyle/>
          <a:p>
            <a:pPr>
              <a:lnSpc>
                <a:spcPct val="107000"/>
              </a:lnSpc>
              <a:spcAft>
                <a:spcPts val="800"/>
              </a:spcAft>
            </a:pPr>
            <a:r>
              <a:rPr lang="en-US" sz="2800" dirty="0" smtClean="0">
                <a:solidFill>
                  <a:schemeClr val="accent3"/>
                </a:solidFill>
                <a:latin typeface="Calibri" panose="020F0502020204030204" pitchFamily="34" charset="0"/>
                <a:ea typeface="Calibri" panose="020F0502020204030204" pitchFamily="34" charset="0"/>
                <a:cs typeface="Times New Roman" panose="02020603050405020304" pitchFamily="18" charset="0"/>
              </a:rPr>
              <a:t>Recipients </a:t>
            </a:r>
            <a:r>
              <a:rPr lang="en-US" sz="28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of BRCA genetic testing must be 18 years of age or older. </a:t>
            </a:r>
            <a:endParaRPr lang="en-US" sz="2800" dirty="0" smtClean="0">
              <a:solidFill>
                <a:schemeClr val="accent3"/>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2800" dirty="0" smtClean="0">
              <a:solidFill>
                <a:schemeClr val="accent3"/>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smtClean="0">
                <a:solidFill>
                  <a:schemeClr val="accent3"/>
                </a:solidFill>
                <a:latin typeface="Calibri" panose="020F0502020204030204" pitchFamily="34" charset="0"/>
                <a:ea typeface="Calibri" panose="020F0502020204030204" pitchFamily="34" charset="0"/>
                <a:cs typeface="Times New Roman" panose="02020603050405020304" pitchFamily="18" charset="0"/>
              </a:rPr>
              <a:t>SCDHHS </a:t>
            </a:r>
            <a:r>
              <a:rPr lang="en-US" sz="28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will not cover BRCA testing or associated genetic counseling for minors.</a:t>
            </a:r>
            <a:endParaRPr lang="en-US" sz="28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2969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Genetic counseling </a:t>
            </a:r>
            <a:endParaRPr lang="en-US" dirty="0"/>
          </a:p>
        </p:txBody>
      </p:sp>
      <p:sp>
        <p:nvSpPr>
          <p:cNvPr id="3" name="Rectangle 2"/>
          <p:cNvSpPr/>
          <p:nvPr/>
        </p:nvSpPr>
        <p:spPr>
          <a:xfrm>
            <a:off x="228600" y="1219200"/>
            <a:ext cx="8305800" cy="2554545"/>
          </a:xfrm>
          <a:prstGeom prst="rect">
            <a:avLst/>
          </a:prstGeom>
        </p:spPr>
        <p:txBody>
          <a:bodyPr wrap="square">
            <a:spAutoFit/>
          </a:bodyPr>
          <a:lstStyle/>
          <a:p>
            <a:r>
              <a:rPr lang="en-US" sz="2000" dirty="0" smtClean="0">
                <a:solidFill>
                  <a:schemeClr val="accent3"/>
                </a:solidFill>
              </a:rPr>
              <a:t>Genetic </a:t>
            </a:r>
            <a:r>
              <a:rPr lang="en-US" sz="2000" dirty="0">
                <a:solidFill>
                  <a:schemeClr val="accent3"/>
                </a:solidFill>
              </a:rPr>
              <a:t>counseling must be received before and after genetic testing for BRCA1, BRCA2 and BRCA large cell rearrangement. Pre and post genetic counseling are considered medically necessary, and is a covered service in addition to genetic testing. Genetic counseling is required to inform beneficiaries about the risks and benefits of genetic testing. </a:t>
            </a:r>
            <a:endParaRPr lang="en-US" sz="2000" dirty="0" smtClean="0">
              <a:solidFill>
                <a:schemeClr val="accent3"/>
              </a:solidFill>
            </a:endParaRPr>
          </a:p>
          <a:p>
            <a:endParaRPr lang="en-US" sz="2000" dirty="0" smtClean="0">
              <a:solidFill>
                <a:schemeClr val="accent3"/>
              </a:solidFill>
            </a:endParaRPr>
          </a:p>
          <a:p>
            <a:r>
              <a:rPr lang="en-US" sz="2000" dirty="0" smtClean="0">
                <a:solidFill>
                  <a:schemeClr val="accent3"/>
                </a:solidFill>
              </a:rPr>
              <a:t>Genetic </a:t>
            </a:r>
            <a:r>
              <a:rPr lang="en-US" sz="2000" dirty="0">
                <a:solidFill>
                  <a:schemeClr val="accent3"/>
                </a:solidFill>
              </a:rPr>
              <a:t>counseling must be performed by an appropriately trained genetic counselor.</a:t>
            </a:r>
            <a:endParaRPr lang="en-US" sz="2000" dirty="0">
              <a:solidFill>
                <a:schemeClr val="accent3"/>
              </a:solidFill>
              <a:effectLst/>
            </a:endParaRPr>
          </a:p>
        </p:txBody>
      </p:sp>
    </p:spTree>
    <p:extLst>
      <p:ext uri="{BB962C8B-B14F-4D97-AF65-F5344CB8AC3E}">
        <p14:creationId xmlns:p14="http://schemas.microsoft.com/office/powerpoint/2010/main" val="829176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199"/>
            <a:ext cx="8915400" cy="4956229"/>
          </a:xfrm>
          <a:prstGeom prst="rect">
            <a:avLst/>
          </a:prstGeom>
        </p:spPr>
        <p:txBody>
          <a:bodyPr wrap="square">
            <a:spAutoFit/>
          </a:bodyPr>
          <a:lstStyle/>
          <a:p>
            <a:r>
              <a:rPr lang="en-US" b="1" dirty="0">
                <a:solidFill>
                  <a:schemeClr val="accent3"/>
                </a:solidFill>
              </a:rPr>
              <a:t>Genetic Testing:</a:t>
            </a:r>
            <a:endParaRPr lang="en-US" dirty="0">
              <a:solidFill>
                <a:schemeClr val="accent3"/>
              </a:solidFill>
            </a:endParaRPr>
          </a:p>
          <a:p>
            <a:endParaRPr lang="en-US" dirty="0" smtClean="0">
              <a:solidFill>
                <a:schemeClr val="accent3"/>
              </a:solidFill>
            </a:endParaRPr>
          </a:p>
          <a:p>
            <a:r>
              <a:rPr lang="en-US" dirty="0" smtClean="0">
                <a:solidFill>
                  <a:schemeClr val="accent3"/>
                </a:solidFill>
              </a:rPr>
              <a:t>A </a:t>
            </a:r>
            <a:r>
              <a:rPr lang="en-US" dirty="0">
                <a:solidFill>
                  <a:schemeClr val="accent3"/>
                </a:solidFill>
              </a:rPr>
              <a:t>blood test is performed on an individual to identify mutations in either of the two breast cancer susceptibility genes. The test will determine if an individual carries a mutated BRCA1 or BRCA2 gene.</a:t>
            </a:r>
          </a:p>
          <a:p>
            <a:pPr>
              <a:spcAft>
                <a:spcPts val="0"/>
              </a:spcAft>
            </a:pPr>
            <a:r>
              <a:rPr lang="en-US" dirty="0">
                <a:solidFill>
                  <a:schemeClr val="accent3"/>
                </a:solidFill>
              </a:rPr>
              <a:t>Generally, genetic testing for a particular disease is limited to once in a lifetime; however, there may be exceptional instances that permit genetic testing more than once in a lifetime. SCDHHS will cover cases for additional BRCA testing for beneficiaries who:</a:t>
            </a:r>
          </a:p>
          <a:p>
            <a:pPr marL="342900" marR="0" lvl="0" indent="-342900">
              <a:lnSpc>
                <a:spcPct val="107000"/>
              </a:lnSpc>
              <a:spcBef>
                <a:spcPts val="0"/>
              </a:spcBef>
              <a:spcAft>
                <a:spcPts val="0"/>
              </a:spcAft>
              <a:buFont typeface="Symbol" panose="05050102010706020507" pitchFamily="18" charset="2"/>
              <a:buChar char=""/>
            </a:pPr>
            <a:r>
              <a:rPr lang="en-US"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Have previously been tested for BRCA1 and BRCA2 comprehensive sequencing gene mutation analysis testing and received negative results. Documentation of negative results for BRCA1 and BRCA2 comprehensive sequencing gene mutation analysis is required for medically necessary BRCA large cell rearrangement gene mutation testing.</a:t>
            </a:r>
            <a:endParaRPr lang="en-US" sz="1600" dirty="0">
              <a:solidFill>
                <a:schemeClr val="accent3"/>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Results are not available, and every reasonable attempt has been made to obtain the results. Documentation of reasonable attempts to obtain results from the genetic testing physician or the testing laboratory must be submitted to KEPRO when requesting prior authorization.</a:t>
            </a:r>
            <a:endParaRPr lang="en-US" sz="16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0251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219200"/>
            <a:ext cx="7239000" cy="3396827"/>
          </a:xfrm>
          <a:prstGeom prst="rect">
            <a:avLst/>
          </a:prstGeom>
        </p:spPr>
        <p:txBody>
          <a:bodyPr wrap="square">
            <a:spAutoFit/>
          </a:bodyPr>
          <a:lstStyle/>
          <a:p>
            <a:pPr>
              <a:lnSpc>
                <a:spcPct val="107000"/>
              </a:lnSpc>
              <a:spcAft>
                <a:spcPts val="800"/>
              </a:spcAft>
            </a:pPr>
            <a:r>
              <a:rPr lang="en-US" sz="1400" b="1" dirty="0" smtClean="0">
                <a:solidFill>
                  <a:schemeClr val="accent3"/>
                </a:solidFill>
                <a:latin typeface="Calibri" panose="020F0502020204030204" pitchFamily="34" charset="0"/>
                <a:ea typeface="Calibri" panose="020F0502020204030204" pitchFamily="34" charset="0"/>
                <a:cs typeface="Times New Roman" panose="02020603050405020304" pitchFamily="18" charset="0"/>
              </a:rPr>
              <a:t>NOTE</a:t>
            </a:r>
            <a:r>
              <a:rPr lang="en-US" sz="1400" b="1"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 </a:t>
            </a:r>
            <a:r>
              <a:rPr lang="en-US" sz="14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Beneficiaries may also elect not to pursue treatment options.</a:t>
            </a:r>
            <a:r>
              <a:rPr lang="en-US" sz="1400" b="1"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 </a:t>
            </a:r>
            <a:endParaRPr lang="en-US" sz="1400" dirty="0">
              <a:solidFill>
                <a:schemeClr val="accent3"/>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1400" dirty="0">
                <a:solidFill>
                  <a:schemeClr val="accent3"/>
                </a:solidFill>
              </a:rPr>
              <a:t>Treatments include:</a:t>
            </a:r>
          </a:p>
          <a:p>
            <a:pPr marL="342900" marR="0" lvl="0" indent="-342900">
              <a:lnSpc>
                <a:spcPct val="107000"/>
              </a:lnSpc>
              <a:spcBef>
                <a:spcPts val="0"/>
              </a:spcBef>
              <a:spcAft>
                <a:spcPts val="0"/>
              </a:spcAft>
              <a:buFont typeface="Symbol" panose="05050102010706020507" pitchFamily="18" charset="2"/>
              <a:buChar char=""/>
            </a:pPr>
            <a:r>
              <a:rPr lang="en-US" sz="14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Increased cancer screenings:</a:t>
            </a:r>
          </a:p>
          <a:p>
            <a:pPr marL="742950" marR="0" lvl="1" indent="-285750">
              <a:lnSpc>
                <a:spcPct val="107000"/>
              </a:lnSpc>
              <a:spcBef>
                <a:spcPts val="0"/>
              </a:spcBef>
              <a:spcAft>
                <a:spcPts val="0"/>
              </a:spcAft>
              <a:buFont typeface="Courier New" panose="02070309020205020404" pitchFamily="49" charset="0"/>
              <a:buChar char="o"/>
            </a:pPr>
            <a:r>
              <a:rPr lang="en-US" sz="14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Cancer screenings may be received if a beneficiary does or does not desire risk-reducing therapy. Screening and follow-up options should be discussed between the beneficiary and their provider. </a:t>
            </a:r>
          </a:p>
          <a:p>
            <a:pPr marL="342900" marR="0" lvl="0" indent="-342900">
              <a:lnSpc>
                <a:spcPct val="107000"/>
              </a:lnSpc>
              <a:spcBef>
                <a:spcPts val="0"/>
              </a:spcBef>
              <a:spcAft>
                <a:spcPts val="0"/>
              </a:spcAft>
              <a:buFont typeface="Symbol" panose="05050102010706020507" pitchFamily="18" charset="2"/>
              <a:buChar char=""/>
            </a:pPr>
            <a:r>
              <a:rPr lang="en-US" sz="14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Risk-reducing agent:</a:t>
            </a:r>
          </a:p>
          <a:p>
            <a:pPr marL="742950" marR="0" lvl="1" indent="-285750">
              <a:lnSpc>
                <a:spcPct val="107000"/>
              </a:lnSpc>
              <a:spcBef>
                <a:spcPts val="0"/>
              </a:spcBef>
              <a:spcAft>
                <a:spcPts val="0"/>
              </a:spcAft>
              <a:buFont typeface="Courier New" panose="02070309020205020404" pitchFamily="49" charset="0"/>
              <a:buChar char="o"/>
            </a:pPr>
            <a:r>
              <a:rPr lang="en-US" sz="14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Risk-reducing agents may be covered for a beneficiary with a BRCA genetic mutation or compelling family history conferring a high risk for breast, ovarian, tubal, peritoneal, pancreatic, or prostate cancers.</a:t>
            </a:r>
          </a:p>
          <a:p>
            <a:pPr marL="342900" marR="0" lvl="0" indent="-342900">
              <a:lnSpc>
                <a:spcPct val="107000"/>
              </a:lnSpc>
              <a:spcBef>
                <a:spcPts val="0"/>
              </a:spcBef>
              <a:spcAft>
                <a:spcPts val="0"/>
              </a:spcAft>
              <a:buFont typeface="Symbol" panose="05050102010706020507" pitchFamily="18" charset="2"/>
              <a:buChar char=""/>
            </a:pPr>
            <a:r>
              <a:rPr lang="en-US" sz="14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Risk-reducing surgery: </a:t>
            </a:r>
          </a:p>
          <a:p>
            <a:pPr marL="742950" marR="0" lvl="1" indent="-285750">
              <a:lnSpc>
                <a:spcPct val="107000"/>
              </a:lnSpc>
              <a:spcBef>
                <a:spcPts val="0"/>
              </a:spcBef>
              <a:spcAft>
                <a:spcPts val="0"/>
              </a:spcAft>
              <a:buFont typeface="Courier New" panose="02070309020205020404" pitchFamily="49" charset="0"/>
              <a:buChar char="o"/>
            </a:pPr>
            <a:r>
              <a:rPr lang="en-US" sz="14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Risk-reducing prophylactic mastectomy or oophorectomy may be covered for a beneficiary with a BRCA genetic mutation or a compelling family history conferring a high risk for breast or ovarian cancer.</a:t>
            </a:r>
            <a:endParaRPr lang="en-US" sz="14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0675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2225040"/>
          </a:xfrm>
        </p:spPr>
        <p:txBody>
          <a:bodyPr/>
          <a:lstStyle/>
          <a:p>
            <a:r>
              <a:rPr lang="en-US" dirty="0" smtClean="0"/>
              <a:t/>
            </a:r>
            <a:br>
              <a:rPr lang="en-US" dirty="0" smtClean="0"/>
            </a:br>
            <a:r>
              <a:rPr lang="en-US" dirty="0"/>
              <a:t/>
            </a:r>
            <a:br>
              <a:rPr lang="en-US" dirty="0"/>
            </a:br>
            <a:r>
              <a:rPr lang="en-US" dirty="0" smtClean="0"/>
              <a:t/>
            </a:r>
            <a:br>
              <a:rPr lang="en-US" dirty="0" smtClean="0"/>
            </a:br>
            <a:r>
              <a:rPr lang="en-US" dirty="0"/>
              <a:t>	</a:t>
            </a:r>
            <a:r>
              <a:rPr lang="en-US" dirty="0" smtClean="0"/>
              <a:t/>
            </a:r>
            <a:br>
              <a:rPr lang="en-US" dirty="0" smtClean="0"/>
            </a:br>
            <a:r>
              <a:rPr lang="en-US" dirty="0" smtClean="0"/>
              <a:t>	     Continuous Glucose monitoring</a:t>
            </a:r>
            <a:br>
              <a:rPr lang="en-US" dirty="0" smtClean="0"/>
            </a:br>
            <a:r>
              <a:rPr lang="en-US" dirty="0" smtClean="0"/>
              <a:t/>
            </a:r>
            <a:br>
              <a:rPr lang="en-US" dirty="0" smtClean="0"/>
            </a:br>
            <a:r>
              <a:rPr lang="en-US" dirty="0" smtClean="0"/>
              <a:t>			</a:t>
            </a:r>
            <a:endParaRPr lang="en-US" dirty="0"/>
          </a:p>
        </p:txBody>
      </p:sp>
    </p:spTree>
    <p:extLst>
      <p:ext uri="{BB962C8B-B14F-4D97-AF65-F5344CB8AC3E}">
        <p14:creationId xmlns:p14="http://schemas.microsoft.com/office/powerpoint/2010/main" val="1145070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6553200" cy="3782189"/>
          </a:xfrm>
          <a:prstGeom prst="rect">
            <a:avLst/>
          </a:prstGeom>
        </p:spPr>
        <p:txBody>
          <a:bodyPr wrap="square">
            <a:spAutoFit/>
          </a:bodyPr>
          <a:lstStyle/>
          <a:p>
            <a:pPr>
              <a:lnSpc>
                <a:spcPct val="107000"/>
              </a:lnSpc>
              <a:spcAft>
                <a:spcPts val="800"/>
              </a:spcAft>
            </a:pPr>
            <a:r>
              <a:rPr lang="en-US" b="1" dirty="0" smtClean="0">
                <a:solidFill>
                  <a:schemeClr val="accent3"/>
                </a:solidFill>
                <a:latin typeface="Calibri" panose="020F0502020204030204" pitchFamily="34" charset="0"/>
                <a:ea typeface="Calibri" panose="020F0502020204030204" pitchFamily="34" charset="0"/>
                <a:cs typeface="Times New Roman" panose="02020603050405020304" pitchFamily="18" charset="0"/>
              </a:rPr>
              <a:t>Definition:</a:t>
            </a:r>
          </a:p>
          <a:p>
            <a:pPr>
              <a:lnSpc>
                <a:spcPct val="107000"/>
              </a:lnSpc>
              <a:spcAft>
                <a:spcPts val="800"/>
              </a:spcAft>
            </a:pPr>
            <a:endParaRPr lang="en-US" b="1" dirty="0">
              <a:solidFill>
                <a:schemeClr val="accent3"/>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b="1" dirty="0" smtClean="0">
                <a:solidFill>
                  <a:schemeClr val="accent3"/>
                </a:solidFill>
                <a:latin typeface="Calibri" panose="020F0502020204030204" pitchFamily="34" charset="0"/>
                <a:ea typeface="Calibri" panose="020F0502020204030204" pitchFamily="34" charset="0"/>
                <a:cs typeface="Times New Roman" panose="02020603050405020304" pitchFamily="18" charset="0"/>
              </a:rPr>
              <a:t>Continuous </a:t>
            </a:r>
            <a:r>
              <a:rPr lang="en-US" b="1"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Glucose Monitoring</a:t>
            </a:r>
            <a:endParaRPr lang="en-US" dirty="0">
              <a:solidFill>
                <a:schemeClr val="accent3"/>
              </a:solidFill>
              <a:latin typeface="Calibri" panose="020F0502020204030204" pitchFamily="34" charset="0"/>
              <a:ea typeface="Calibri" panose="020F0502020204030204" pitchFamily="34" charset="0"/>
              <a:cs typeface="Times New Roman" panose="02020603050405020304" pitchFamily="18" charset="0"/>
            </a:endParaRPr>
          </a:p>
          <a:p>
            <a:r>
              <a:rPr lang="en-US" dirty="0">
                <a:solidFill>
                  <a:schemeClr val="accent3"/>
                </a:solidFill>
              </a:rPr>
              <a:t>Continuous glucose monitoring (CGM) measures glucose levels in real-time throughout the day and </a:t>
            </a:r>
            <a:r>
              <a:rPr lang="en-US" dirty="0" smtClean="0">
                <a:solidFill>
                  <a:schemeClr val="accent3"/>
                </a:solidFill>
              </a:rPr>
              <a:t>night</a:t>
            </a:r>
            <a:r>
              <a:rPr lang="en-US" dirty="0" smtClean="0">
                <a:solidFill>
                  <a:schemeClr val="accent3"/>
                </a:solidFill>
                <a:latin typeface="Calibri" panose="020F0502020204030204" pitchFamily="34" charset="0"/>
                <a:ea typeface="Calibri" panose="020F0502020204030204" pitchFamily="34" charset="0"/>
                <a:cs typeface="Times New Roman" panose="02020603050405020304" pitchFamily="18" charset="0"/>
              </a:rPr>
              <a:t>. </a:t>
            </a:r>
            <a:r>
              <a:rPr lang="en-US" dirty="0">
                <a:solidFill>
                  <a:schemeClr val="accent3"/>
                </a:solidFill>
              </a:rPr>
              <a:t>An electrode, called a sensor, is inserted under the skin to measure glucose levels in interstitial fluid. The sensor is connected to a transmitter which sends the information wirelessly to a monitoring and display device. The monitoring system may be either a stand-alone system or it may be integrated into an external insulin pump.</a:t>
            </a:r>
          </a:p>
          <a:p>
            <a:endParaRPr lang="en-US" dirty="0">
              <a:solidFill>
                <a:schemeClr val="accent3"/>
              </a:solidFill>
            </a:endParaRPr>
          </a:p>
        </p:txBody>
      </p:sp>
    </p:spTree>
    <p:extLst>
      <p:ext uri="{BB962C8B-B14F-4D97-AF65-F5344CB8AC3E}">
        <p14:creationId xmlns:p14="http://schemas.microsoft.com/office/powerpoint/2010/main" val="1697376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09601"/>
            <a:ext cx="6477000" cy="2585323"/>
          </a:xfrm>
          <a:prstGeom prst="rect">
            <a:avLst/>
          </a:prstGeom>
        </p:spPr>
        <p:txBody>
          <a:bodyPr wrap="square">
            <a:spAutoFit/>
          </a:bodyPr>
          <a:lstStyle/>
          <a:p>
            <a:r>
              <a:rPr lang="en-US" b="1" dirty="0">
                <a:solidFill>
                  <a:schemeClr val="accent3"/>
                </a:solidFill>
              </a:rPr>
              <a:t>Coverage Guidelines</a:t>
            </a:r>
            <a:endParaRPr lang="en-US" dirty="0">
              <a:solidFill>
                <a:schemeClr val="accent3"/>
              </a:solidFill>
            </a:endParaRPr>
          </a:p>
          <a:p>
            <a:endParaRPr lang="en-US" dirty="0" smtClean="0">
              <a:solidFill>
                <a:schemeClr val="accent3"/>
              </a:solidFill>
            </a:endParaRPr>
          </a:p>
          <a:p>
            <a:endParaRPr lang="en-US" dirty="0" smtClean="0">
              <a:solidFill>
                <a:schemeClr val="accent3"/>
              </a:solidFill>
            </a:endParaRPr>
          </a:p>
          <a:p>
            <a:r>
              <a:rPr lang="en-US" dirty="0" smtClean="0">
                <a:solidFill>
                  <a:schemeClr val="accent3"/>
                </a:solidFill>
              </a:rPr>
              <a:t>Coverage </a:t>
            </a:r>
            <a:r>
              <a:rPr lang="en-US" dirty="0">
                <a:solidFill>
                  <a:schemeClr val="accent3"/>
                </a:solidFill>
              </a:rPr>
              <a:t>of CGM is limited to beneficiaries with:</a:t>
            </a:r>
          </a:p>
          <a:p>
            <a:pPr lvl="0"/>
            <a:endParaRPr lang="en-US" dirty="0" smtClean="0">
              <a:solidFill>
                <a:schemeClr val="accent3"/>
              </a:solidFill>
            </a:endParaRPr>
          </a:p>
          <a:p>
            <a:pPr marL="742950" lvl="1" indent="-285750">
              <a:buFont typeface="Wingdings" panose="05000000000000000000" pitchFamily="2" charset="2"/>
              <a:buChar char="§"/>
            </a:pPr>
            <a:r>
              <a:rPr lang="en-US" dirty="0" smtClean="0">
                <a:solidFill>
                  <a:schemeClr val="accent3"/>
                </a:solidFill>
              </a:rPr>
              <a:t>Type </a:t>
            </a:r>
            <a:r>
              <a:rPr lang="en-US" dirty="0">
                <a:solidFill>
                  <a:schemeClr val="accent3"/>
                </a:solidFill>
              </a:rPr>
              <a:t>1, no age limitations</a:t>
            </a:r>
          </a:p>
          <a:p>
            <a:pPr marL="285750" lvl="0" indent="-285750">
              <a:buFont typeface="Wingdings" panose="05000000000000000000" pitchFamily="2" charset="2"/>
              <a:buChar char="§"/>
            </a:pPr>
            <a:endParaRPr lang="en-US" dirty="0" smtClean="0">
              <a:solidFill>
                <a:schemeClr val="accent3"/>
              </a:solidFill>
            </a:endParaRPr>
          </a:p>
          <a:p>
            <a:pPr marL="742950" lvl="1" indent="-285750">
              <a:buFont typeface="Wingdings" panose="05000000000000000000" pitchFamily="2" charset="2"/>
              <a:buChar char="§"/>
            </a:pPr>
            <a:r>
              <a:rPr lang="en-US" dirty="0" smtClean="0">
                <a:solidFill>
                  <a:schemeClr val="accent3"/>
                </a:solidFill>
              </a:rPr>
              <a:t>Insulin </a:t>
            </a:r>
            <a:r>
              <a:rPr lang="en-US" dirty="0">
                <a:solidFill>
                  <a:schemeClr val="accent3"/>
                </a:solidFill>
              </a:rPr>
              <a:t>dependent pregnant women, any type diabetes</a:t>
            </a:r>
          </a:p>
          <a:p>
            <a:endParaRPr lang="en-US" dirty="0"/>
          </a:p>
        </p:txBody>
      </p:sp>
    </p:spTree>
    <p:extLst>
      <p:ext uri="{BB962C8B-B14F-4D97-AF65-F5344CB8AC3E}">
        <p14:creationId xmlns:p14="http://schemas.microsoft.com/office/powerpoint/2010/main" val="2519151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8915400" cy="4355423"/>
          </a:xfrm>
          <a:prstGeom prst="rect">
            <a:avLst/>
          </a:prstGeom>
        </p:spPr>
        <p:txBody>
          <a:bodyPr wrap="square">
            <a:spAutoFit/>
          </a:bodyPr>
          <a:lstStyle/>
          <a:p>
            <a:pPr>
              <a:lnSpc>
                <a:spcPct val="107000"/>
              </a:lnSpc>
              <a:spcAft>
                <a:spcPts val="800"/>
              </a:spcAft>
            </a:pPr>
            <a:r>
              <a:rPr lang="en-US" b="1"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Medical Criteria</a:t>
            </a:r>
            <a:endParaRPr lang="en-US" dirty="0">
              <a:solidFill>
                <a:schemeClr val="accent3"/>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The following criteria must be met:</a:t>
            </a:r>
          </a:p>
          <a:p>
            <a:pPr marL="800100" lvl="1" indent="-342900">
              <a:lnSpc>
                <a:spcPct val="107000"/>
              </a:lnSpc>
              <a:buFont typeface="Symbol" panose="05050102010706020507" pitchFamily="18" charset="2"/>
              <a:buChar char=""/>
            </a:pPr>
            <a:r>
              <a:rPr lang="en-US"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Documented self-monitoring of blood glucose at least 4x/day </a:t>
            </a:r>
            <a:r>
              <a:rPr lang="en-US" b="1"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AND</a:t>
            </a:r>
          </a:p>
          <a:p>
            <a:pPr marL="800100" lvl="1" indent="-342900">
              <a:lnSpc>
                <a:spcPct val="107000"/>
              </a:lnSpc>
              <a:buFont typeface="Symbol" panose="05050102010706020507" pitchFamily="18" charset="2"/>
              <a:buChar char=""/>
            </a:pPr>
            <a:r>
              <a:rPr lang="en-US"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Requires insulin injections 3 or more times/day or requires insulin pump for maintenance of blood sugar control </a:t>
            </a:r>
            <a:r>
              <a:rPr lang="en-US" b="1"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AND</a:t>
            </a:r>
          </a:p>
          <a:p>
            <a:pPr marL="800100" lvl="1" indent="-342900">
              <a:lnSpc>
                <a:spcPct val="107000"/>
              </a:lnSpc>
              <a:spcAft>
                <a:spcPts val="800"/>
              </a:spcAft>
              <a:buFont typeface="Symbol" panose="05050102010706020507" pitchFamily="18" charset="2"/>
              <a:buChar char=""/>
            </a:pPr>
            <a:r>
              <a:rPr lang="en-US"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Prescribed by board certified endocrinologist</a:t>
            </a:r>
          </a:p>
          <a:p>
            <a:pPr>
              <a:lnSpc>
                <a:spcPct val="107000"/>
              </a:lnSpc>
              <a:spcAft>
                <a:spcPts val="800"/>
              </a:spcAft>
            </a:pPr>
            <a:r>
              <a:rPr lang="en-US"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At least one of the following criteria must be met in addition to </a:t>
            </a:r>
            <a:r>
              <a:rPr lang="en-US" b="1"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ALL</a:t>
            </a:r>
            <a:r>
              <a:rPr lang="en-US"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 of the above criteria:</a:t>
            </a:r>
          </a:p>
          <a:p>
            <a:pPr marL="800100" lvl="1" indent="-342900">
              <a:lnSpc>
                <a:spcPct val="107000"/>
              </a:lnSpc>
              <a:buFont typeface="Symbol" panose="05050102010706020507" pitchFamily="18" charset="2"/>
              <a:buChar char=""/>
            </a:pPr>
            <a:r>
              <a:rPr lang="en-US"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Unexplained hypoglycemic episodes </a:t>
            </a:r>
            <a:r>
              <a:rPr lang="en-US" b="1"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OR</a:t>
            </a:r>
          </a:p>
          <a:p>
            <a:pPr marL="800100" lvl="1" indent="-342900">
              <a:lnSpc>
                <a:spcPct val="107000"/>
              </a:lnSpc>
              <a:buFont typeface="Symbol" panose="05050102010706020507" pitchFamily="18" charset="2"/>
              <a:buChar char=""/>
            </a:pPr>
            <a:r>
              <a:rPr lang="en-US"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Nocturnal hypoglycemic episodes </a:t>
            </a:r>
            <a:r>
              <a:rPr lang="en-US" b="1"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OR</a:t>
            </a:r>
          </a:p>
          <a:p>
            <a:pPr marL="800100" lvl="1" indent="-342900">
              <a:lnSpc>
                <a:spcPct val="107000"/>
              </a:lnSpc>
              <a:buFont typeface="Symbol" panose="05050102010706020507" pitchFamily="18" charset="2"/>
              <a:buChar char=""/>
            </a:pPr>
            <a:r>
              <a:rPr lang="en-US"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Hypoglycemic unawareness and/or frequent hypoglycemic episodes leading to impairment in activities of daily living (ADLs) </a:t>
            </a:r>
            <a:r>
              <a:rPr lang="en-US" b="1"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OR</a:t>
            </a:r>
          </a:p>
          <a:p>
            <a:pPr marL="800100" lvl="1" indent="-342900">
              <a:lnSpc>
                <a:spcPct val="107000"/>
              </a:lnSpc>
              <a:spcAft>
                <a:spcPts val="800"/>
              </a:spcAft>
              <a:buFont typeface="Symbol" panose="05050102010706020507" pitchFamily="18" charset="2"/>
              <a:buChar char=""/>
            </a:pPr>
            <a:r>
              <a:rPr lang="en-US"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HbA1c 9% or greater with demonstrated compliance with insulin regimen and blood glucose monitoring at </a:t>
            </a:r>
            <a:r>
              <a:rPr lang="en-US">
                <a:solidFill>
                  <a:schemeClr val="accent3"/>
                </a:solidFill>
                <a:latin typeface="Calibri" panose="020F0502020204030204" pitchFamily="34" charset="0"/>
                <a:ea typeface="Calibri" panose="020F0502020204030204" pitchFamily="34" charset="0"/>
                <a:cs typeface="Times New Roman" panose="02020603050405020304" pitchFamily="18" charset="0"/>
              </a:rPr>
              <a:t>least </a:t>
            </a:r>
            <a:r>
              <a:rPr lang="en-US" smtClean="0">
                <a:solidFill>
                  <a:schemeClr val="accent3"/>
                </a:solidFill>
                <a:latin typeface="Calibri" panose="020F0502020204030204" pitchFamily="34" charset="0"/>
                <a:ea typeface="Calibri" panose="020F0502020204030204" pitchFamily="34" charset="0"/>
                <a:cs typeface="Times New Roman" panose="02020603050405020304" pitchFamily="18" charset="0"/>
              </a:rPr>
              <a:t>4x/day </a:t>
            </a:r>
            <a:endParaRPr lang="en-US" dirty="0">
              <a:solidFill>
                <a:schemeClr val="accent3"/>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2802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1"/>
            <a:ext cx="6477000" cy="2585323"/>
          </a:xfrm>
          <a:prstGeom prst="rect">
            <a:avLst/>
          </a:prstGeom>
        </p:spPr>
        <p:txBody>
          <a:bodyPr wrap="square">
            <a:spAutoFit/>
          </a:bodyPr>
          <a:lstStyle/>
          <a:p>
            <a:r>
              <a:rPr lang="en-US" dirty="0">
                <a:solidFill>
                  <a:srgbClr val="1F497D"/>
                </a:solidFill>
                <a:latin typeface="Calibri" panose="020F0502020204030204" pitchFamily="34" charset="0"/>
                <a:ea typeface="Calibri" panose="020F0502020204030204" pitchFamily="34" charset="0"/>
              </a:rPr>
              <a:t>The HCPCS codes that require PA for CGM are: </a:t>
            </a:r>
          </a:p>
          <a:p>
            <a:endParaRPr lang="en-US" dirty="0">
              <a:solidFill>
                <a:srgbClr val="1F497D"/>
              </a:solidFill>
              <a:latin typeface="Calibri" panose="020F0502020204030204" pitchFamily="34" charset="0"/>
              <a:ea typeface="Calibri" panose="020F0502020204030204" pitchFamily="34" charset="0"/>
            </a:endParaRPr>
          </a:p>
          <a:p>
            <a:r>
              <a:rPr lang="en-US" dirty="0">
                <a:solidFill>
                  <a:srgbClr val="1F497D"/>
                </a:solidFill>
                <a:latin typeface="Calibri" panose="020F0502020204030204" pitchFamily="34" charset="0"/>
                <a:ea typeface="Calibri" panose="020F0502020204030204" pitchFamily="34" charset="0"/>
              </a:rPr>
              <a:t>A9276 </a:t>
            </a:r>
          </a:p>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r>
              <a:rPr lang="en-US" dirty="0">
                <a:solidFill>
                  <a:srgbClr val="1F497D"/>
                </a:solidFill>
                <a:latin typeface="Calibri" panose="020F0502020204030204" pitchFamily="34" charset="0"/>
                <a:ea typeface="Calibri" panose="020F0502020204030204" pitchFamily="34" charset="0"/>
              </a:rPr>
              <a:t>A9277 </a:t>
            </a:r>
          </a:p>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r>
              <a:rPr lang="en-US" dirty="0">
                <a:solidFill>
                  <a:srgbClr val="1F497D"/>
                </a:solidFill>
                <a:latin typeface="Calibri" panose="020F0502020204030204" pitchFamily="34" charset="0"/>
                <a:ea typeface="Calibri" panose="020F0502020204030204" pitchFamily="34" charset="0"/>
              </a:rPr>
              <a:t>A9278</a:t>
            </a:r>
            <a:endParaRPr lang="en-US" dirty="0"/>
          </a:p>
        </p:txBody>
      </p:sp>
    </p:spTree>
    <p:extLst>
      <p:ext uri="{BB962C8B-B14F-4D97-AF65-F5344CB8AC3E}">
        <p14:creationId xmlns:p14="http://schemas.microsoft.com/office/powerpoint/2010/main" val="985187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4" name="Slide Number Placeholder 3"/>
          <p:cNvSpPr txBox="1">
            <a:spLocks noGrp="1"/>
          </p:cNvSpPr>
          <p:nvPr/>
        </p:nvSpPr>
        <p:spPr bwMode="auto">
          <a:xfrm>
            <a:off x="6981825" y="6561138"/>
            <a:ext cx="2133600" cy="268287"/>
          </a:xfrm>
          <a:prstGeom prst="rect">
            <a:avLst/>
          </a:prstGeom>
          <a:noFill/>
          <a:ln w="9525">
            <a:noFill/>
            <a:miter lim="800000"/>
            <a:headEnd/>
            <a:tailEnd/>
          </a:ln>
        </p:spPr>
        <p:txBody>
          <a:bodyPr/>
          <a:lstStyle/>
          <a:p>
            <a:pPr algn="r"/>
            <a:endParaRPr lang="en-US" sz="1400" dirty="0">
              <a:solidFill>
                <a:srgbClr val="015294"/>
              </a:solidFill>
            </a:endParaRPr>
          </a:p>
        </p:txBody>
      </p:sp>
      <p:sp>
        <p:nvSpPr>
          <p:cNvPr id="17" name="Rectangle 2"/>
          <p:cNvSpPr txBox="1">
            <a:spLocks noChangeArrowheads="1"/>
          </p:cNvSpPr>
          <p:nvPr/>
        </p:nvSpPr>
        <p:spPr bwMode="auto">
          <a:xfrm>
            <a:off x="1295400" y="2362200"/>
            <a:ext cx="6337300" cy="5019675"/>
          </a:xfrm>
          <a:prstGeom prst="rect">
            <a:avLst/>
          </a:prstGeom>
          <a:noFill/>
          <a:ln w="9525">
            <a:noFill/>
            <a:miter lim="800000"/>
            <a:headEnd/>
            <a:tailEnd/>
          </a:ln>
        </p:spPr>
        <p:txBody>
          <a:bodyPr/>
          <a:lstStyle/>
          <a:p>
            <a:pPr marL="342900" indent="-342900" algn="ctr">
              <a:spcBef>
                <a:spcPct val="20000"/>
              </a:spcBef>
              <a:defRPr/>
            </a:pPr>
            <a:r>
              <a:rPr lang="en-US" sz="3200" b="1" kern="0" dirty="0">
                <a:solidFill>
                  <a:srgbClr val="002855"/>
                </a:solidFill>
                <a:latin typeface="Calibri" panose="020F0502020204030204" pitchFamily="34" charset="0"/>
                <a:cs typeface="Calibri" panose="020F0502020204030204" pitchFamily="34" charset="0"/>
              </a:rPr>
              <a:t>Thank You!</a:t>
            </a:r>
          </a:p>
          <a:p>
            <a:pPr marL="342900" indent="-342900" algn="ctr">
              <a:spcBef>
                <a:spcPct val="20000"/>
              </a:spcBef>
              <a:defRPr/>
            </a:pPr>
            <a:endParaRPr lang="en-US" sz="3200" b="1" kern="0" dirty="0">
              <a:solidFill>
                <a:schemeClr val="accent2">
                  <a:lumMod val="50000"/>
                </a:schemeClr>
              </a:solidFill>
              <a:latin typeface="+mn-lt"/>
              <a:cs typeface="+mn-cs"/>
            </a:endParaRPr>
          </a:p>
          <a:p>
            <a:pPr marL="342900" indent="-342900" algn="ctr">
              <a:spcBef>
                <a:spcPct val="20000"/>
              </a:spcBef>
              <a:defRPr/>
            </a:pPr>
            <a:endParaRPr lang="en-US" sz="2000" b="1" kern="0" dirty="0">
              <a:solidFill>
                <a:schemeClr val="accent2">
                  <a:lumMod val="50000"/>
                </a:schemeClr>
              </a:solidFill>
              <a:latin typeface="+mn-lt"/>
              <a:cs typeface="+mn-cs"/>
            </a:endParaRPr>
          </a:p>
          <a:p>
            <a:pPr marL="342900" indent="-342900" algn="ctr">
              <a:spcBef>
                <a:spcPct val="20000"/>
              </a:spcBef>
              <a:defRPr/>
            </a:pPr>
            <a:endParaRPr lang="en-US" sz="3200" b="1" kern="0" dirty="0">
              <a:solidFill>
                <a:schemeClr val="accent2">
                  <a:lumMod val="50000"/>
                </a:schemeClr>
              </a:solidFill>
              <a:latin typeface="+mn-lt"/>
              <a:cs typeface="+mn-cs"/>
            </a:endParaRPr>
          </a:p>
          <a:p>
            <a:pPr marL="342900" indent="-342900" algn="ctr">
              <a:spcBef>
                <a:spcPct val="20000"/>
              </a:spcBef>
              <a:defRPr/>
            </a:pPr>
            <a:endParaRPr lang="en-US" sz="3200" b="1" kern="0" dirty="0">
              <a:solidFill>
                <a:schemeClr val="accent2">
                  <a:lumMod val="50000"/>
                </a:schemeClr>
              </a:solidFill>
              <a:latin typeface="+mn-lt"/>
              <a:cs typeface="+mn-cs"/>
            </a:endParaRPr>
          </a:p>
          <a:p>
            <a:pPr marL="342900" indent="-342900" algn="ctr">
              <a:spcBef>
                <a:spcPct val="20000"/>
              </a:spcBef>
              <a:defRPr/>
            </a:pPr>
            <a:endParaRPr lang="en-US" sz="3200" b="1" kern="0" dirty="0">
              <a:solidFill>
                <a:schemeClr val="accent2">
                  <a:lumMod val="50000"/>
                </a:schemeClr>
              </a:solidFill>
              <a:latin typeface="+mn-lt"/>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33218" y="152400"/>
            <a:ext cx="8224982" cy="820738"/>
          </a:xfrm>
        </p:spPr>
        <p:txBody>
          <a:bodyPr/>
          <a:lstStyle/>
          <a:p>
            <a:pPr eaLnBrk="1" hangingPunct="1"/>
            <a:r>
              <a:rPr lang="en-US" sz="3000" dirty="0" smtClean="0">
                <a:solidFill>
                  <a:srgbClr val="002060"/>
                </a:solidFill>
              </a:rPr>
              <a:t>TOPICs</a:t>
            </a:r>
          </a:p>
        </p:txBody>
      </p:sp>
      <p:sp>
        <p:nvSpPr>
          <p:cNvPr id="4099" name="Rectangle 3"/>
          <p:cNvSpPr>
            <a:spLocks noGrp="1" noChangeArrowheads="1"/>
          </p:cNvSpPr>
          <p:nvPr>
            <p:ph idx="1"/>
          </p:nvPr>
        </p:nvSpPr>
        <p:spPr>
          <a:xfrm>
            <a:off x="228600" y="1219200"/>
            <a:ext cx="5486400" cy="4419600"/>
          </a:xfrm>
        </p:spPr>
        <p:txBody>
          <a:bodyPr/>
          <a:lstStyle/>
          <a:p>
            <a:pPr marL="237744" lvl="2" indent="0">
              <a:spcBef>
                <a:spcPts val="1800"/>
              </a:spcBef>
              <a:spcAft>
                <a:spcPts val="1800"/>
              </a:spcAft>
              <a:buClr>
                <a:srgbClr val="002060"/>
              </a:buClr>
              <a:buSzPct val="115000"/>
              <a:buNone/>
            </a:pPr>
            <a:endParaRPr lang="en-US" b="1" dirty="0" smtClean="0">
              <a:solidFill>
                <a:srgbClr val="002060"/>
              </a:solidFill>
            </a:endParaRPr>
          </a:p>
          <a:p>
            <a:pPr marL="237744" lvl="2" indent="0">
              <a:spcBef>
                <a:spcPts val="1800"/>
              </a:spcBef>
              <a:spcAft>
                <a:spcPts val="1800"/>
              </a:spcAft>
              <a:buClr>
                <a:srgbClr val="002060"/>
              </a:buClr>
              <a:buSzPct val="115000"/>
              <a:buNone/>
            </a:pPr>
            <a:r>
              <a:rPr lang="en-US" sz="2000" b="1" dirty="0" smtClean="0">
                <a:solidFill>
                  <a:srgbClr val="002060"/>
                </a:solidFill>
              </a:rPr>
              <a:t>Hereditary Breast and Ovarian Cancer (HBOC) BRCA Genetic  Testing</a:t>
            </a:r>
          </a:p>
          <a:p>
            <a:pPr marL="237744" lvl="2" indent="0">
              <a:spcBef>
                <a:spcPts val="1800"/>
              </a:spcBef>
              <a:spcAft>
                <a:spcPts val="1800"/>
              </a:spcAft>
              <a:buClr>
                <a:srgbClr val="002060"/>
              </a:buClr>
              <a:buSzPct val="115000"/>
              <a:buNone/>
            </a:pPr>
            <a:r>
              <a:rPr lang="en-US" sz="2000" b="1" dirty="0" smtClean="0">
                <a:solidFill>
                  <a:srgbClr val="002060"/>
                </a:solidFill>
              </a:rPr>
              <a:t>Continuous Glucose Monitoring (CGM)</a:t>
            </a:r>
          </a:p>
          <a:p>
            <a:pPr marL="237744" lvl="2" indent="0">
              <a:spcBef>
                <a:spcPts val="1800"/>
              </a:spcBef>
              <a:spcAft>
                <a:spcPts val="1800"/>
              </a:spcAft>
              <a:buClr>
                <a:srgbClr val="002060"/>
              </a:buClr>
              <a:buSzPct val="115000"/>
              <a:buNone/>
            </a:pPr>
            <a:r>
              <a:rPr lang="en-US" sz="2000" b="1" dirty="0">
                <a:solidFill>
                  <a:srgbClr val="002060"/>
                </a:solidFill>
              </a:rPr>
              <a:t>	</a:t>
            </a:r>
            <a:r>
              <a:rPr lang="en-US" sz="2000" b="1" dirty="0" smtClean="0">
                <a:solidFill>
                  <a:srgbClr val="002060"/>
                </a:solidFill>
              </a:rPr>
              <a:t>	</a:t>
            </a:r>
          </a:p>
          <a:p>
            <a:pPr marL="237744" lvl="2" indent="0">
              <a:spcBef>
                <a:spcPts val="1800"/>
              </a:spcBef>
              <a:spcAft>
                <a:spcPts val="1800"/>
              </a:spcAft>
              <a:buClr>
                <a:srgbClr val="002060"/>
              </a:buClr>
              <a:buSzPct val="115000"/>
              <a:buNone/>
            </a:pPr>
            <a:r>
              <a:rPr lang="en-US" sz="2000" b="1" dirty="0">
                <a:solidFill>
                  <a:srgbClr val="002060"/>
                </a:solidFill>
              </a:rPr>
              <a:t>	</a:t>
            </a:r>
            <a:r>
              <a:rPr lang="en-US" sz="2000" b="1" dirty="0" smtClean="0">
                <a:solidFill>
                  <a:srgbClr val="002060"/>
                </a:solidFill>
              </a:rPr>
              <a:t>		Effective August 2019</a:t>
            </a:r>
          </a:p>
          <a:p>
            <a:pPr marL="237744" lvl="2" indent="0">
              <a:spcBef>
                <a:spcPts val="1800"/>
              </a:spcBef>
              <a:spcAft>
                <a:spcPts val="1800"/>
              </a:spcAft>
              <a:buClr>
                <a:srgbClr val="002060"/>
              </a:buClr>
              <a:buSzPct val="115000"/>
              <a:buNone/>
            </a:pPr>
            <a:endParaRPr lang="en-US" b="1" dirty="0" smtClean="0">
              <a:solidFill>
                <a:srgbClr val="002060"/>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types</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endParaRPr lang="en-US" dirty="0" smtClean="0">
              <a:solidFill>
                <a:srgbClr val="002855"/>
              </a:solidFill>
            </a:endParaRPr>
          </a:p>
          <a:p>
            <a:pPr marL="0" indent="0"/>
            <a:r>
              <a:rPr lang="en-US" sz="2000" dirty="0" smtClean="0">
                <a:solidFill>
                  <a:srgbClr val="002855"/>
                </a:solidFill>
              </a:rPr>
              <a:t>BRCA </a:t>
            </a:r>
            <a:r>
              <a:rPr lang="en-US" sz="2000" dirty="0">
                <a:solidFill>
                  <a:srgbClr val="002855"/>
                </a:solidFill>
              </a:rPr>
              <a:t>Genetic Testing</a:t>
            </a:r>
          </a:p>
          <a:p>
            <a:pPr marL="1449324" lvl="8" indent="0">
              <a:buNone/>
            </a:pPr>
            <a:endParaRPr lang="en-US" sz="2000" b="1" dirty="0">
              <a:solidFill>
                <a:srgbClr val="002855"/>
              </a:solidFill>
            </a:endParaRPr>
          </a:p>
          <a:p>
            <a:pPr marL="1449324" lvl="8" indent="0">
              <a:buNone/>
            </a:pPr>
            <a:r>
              <a:rPr lang="en-US" sz="2000" b="1" dirty="0">
                <a:solidFill>
                  <a:srgbClr val="002855"/>
                </a:solidFill>
              </a:rPr>
              <a:t>(LABORATORY</a:t>
            </a:r>
            <a:r>
              <a:rPr lang="en-US" sz="2000" b="1" dirty="0" smtClean="0">
                <a:solidFill>
                  <a:srgbClr val="002855"/>
                </a:solidFill>
              </a:rPr>
              <a:t>)</a:t>
            </a:r>
          </a:p>
          <a:p>
            <a:pPr marL="1449324" lvl="8" indent="0">
              <a:buNone/>
            </a:pPr>
            <a:endParaRPr lang="en-US" sz="2000" b="1" dirty="0">
              <a:solidFill>
                <a:srgbClr val="002855"/>
              </a:solidFill>
            </a:endParaRPr>
          </a:p>
          <a:p>
            <a:r>
              <a:rPr lang="en-US" sz="1800" dirty="0" smtClean="0">
                <a:solidFill>
                  <a:schemeClr val="accent3"/>
                </a:solidFill>
              </a:rPr>
              <a:t>CGM (Continuous Glucose Monitoring)</a:t>
            </a:r>
          </a:p>
          <a:p>
            <a:endParaRPr lang="en-US" sz="1800" dirty="0">
              <a:solidFill>
                <a:schemeClr val="accent3"/>
              </a:solidFill>
            </a:endParaRPr>
          </a:p>
          <a:p>
            <a:r>
              <a:rPr lang="en-US" sz="1800" dirty="0" smtClean="0">
                <a:solidFill>
                  <a:schemeClr val="accent3"/>
                </a:solidFill>
              </a:rPr>
              <a:t>				</a:t>
            </a:r>
            <a:r>
              <a:rPr lang="en-US" sz="2000" dirty="0" smtClean="0">
                <a:solidFill>
                  <a:schemeClr val="accent3"/>
                </a:solidFill>
              </a:rPr>
              <a:t>(DME)</a:t>
            </a:r>
            <a:endParaRPr lang="en-US" sz="2000" dirty="0">
              <a:solidFill>
                <a:schemeClr val="accent3"/>
              </a:solidFill>
            </a:endParaRPr>
          </a:p>
        </p:txBody>
      </p:sp>
    </p:spTree>
    <p:extLst>
      <p:ext uri="{BB962C8B-B14F-4D97-AF65-F5344CB8AC3E}">
        <p14:creationId xmlns:p14="http://schemas.microsoft.com/office/powerpoint/2010/main" val="2226216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077200" cy="2862322"/>
          </a:xfrm>
          <a:prstGeom prst="rect">
            <a:avLst/>
          </a:prstGeom>
        </p:spPr>
        <p:txBody>
          <a:bodyPr wrap="square">
            <a:spAutoFit/>
          </a:bodyPr>
          <a:lstStyle/>
          <a:p>
            <a:pPr>
              <a:spcAft>
                <a:spcPts val="0"/>
              </a:spcAft>
            </a:pPr>
            <a:endParaRPr lang="en-US" b="1" dirty="0" smtClean="0"/>
          </a:p>
          <a:p>
            <a:pPr>
              <a:spcAft>
                <a:spcPts val="0"/>
              </a:spcAft>
            </a:pPr>
            <a:r>
              <a:rPr lang="en-US" b="1" dirty="0" smtClean="0">
                <a:solidFill>
                  <a:schemeClr val="accent3"/>
                </a:solidFill>
              </a:rPr>
              <a:t>Definition:</a:t>
            </a:r>
          </a:p>
          <a:p>
            <a:r>
              <a:rPr lang="en-US" b="1"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Breast Cancer Susceptibility Gene 1 and 2 (BRCA)</a:t>
            </a:r>
            <a:endParaRPr lang="en-US" sz="1600" dirty="0">
              <a:solidFill>
                <a:schemeClr val="accent3"/>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endParaRPr lang="en-US" dirty="0">
              <a:solidFill>
                <a:schemeClr val="accent3"/>
              </a:solidFill>
            </a:endParaRPr>
          </a:p>
          <a:p>
            <a:pPr>
              <a:spcAft>
                <a:spcPts val="0"/>
              </a:spcAft>
            </a:pPr>
            <a:r>
              <a:rPr lang="en-US" dirty="0">
                <a:solidFill>
                  <a:schemeClr val="accent3"/>
                </a:solidFill>
              </a:rPr>
              <a:t>BRCA1 and BRCA2 genes encode for tumor suppressor proteins that function to preserve chromosome structure, repair damaged DNA, manage the cell cycle and transcription of DNA, and maintain the stability of genetic material</a:t>
            </a:r>
            <a:r>
              <a:rPr lang="en-US" dirty="0" smtClean="0">
                <a:solidFill>
                  <a:schemeClr val="accent3"/>
                </a:solidFill>
              </a:rPr>
              <a:t>.</a:t>
            </a:r>
          </a:p>
          <a:p>
            <a:pPr>
              <a:spcAft>
                <a:spcPts val="0"/>
              </a:spcAft>
            </a:pPr>
            <a:endParaRPr lang="en-US" dirty="0">
              <a:solidFill>
                <a:schemeClr val="accent3"/>
              </a:solidFill>
            </a:endParaRPr>
          </a:p>
          <a:p>
            <a:pPr>
              <a:spcAft>
                <a:spcPts val="0"/>
              </a:spcAft>
            </a:pPr>
            <a:endParaRPr lang="en-US" dirty="0" smtClean="0">
              <a:solidFill>
                <a:schemeClr val="accent3"/>
              </a:solidFill>
            </a:endParaRPr>
          </a:p>
          <a:p>
            <a:pPr>
              <a:spcAft>
                <a:spcPts val="0"/>
              </a:spcAft>
            </a:pPr>
            <a:r>
              <a:rPr lang="en-US" dirty="0" smtClean="0">
                <a:solidFill>
                  <a:schemeClr val="accent3"/>
                </a:solidFill>
              </a:rPr>
              <a:t> </a:t>
            </a:r>
            <a:endParaRPr lang="en-US" dirty="0">
              <a:solidFill>
                <a:schemeClr val="accent3"/>
              </a:solidFill>
              <a:effectLst/>
            </a:endParaRPr>
          </a:p>
        </p:txBody>
      </p:sp>
    </p:spTree>
    <p:extLst>
      <p:ext uri="{BB962C8B-B14F-4D97-AF65-F5344CB8AC3E}">
        <p14:creationId xmlns:p14="http://schemas.microsoft.com/office/powerpoint/2010/main" val="2585171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smtClean="0">
                <a:solidFill>
                  <a:srgbClr val="002060"/>
                </a:solidFill>
              </a:rPr>
              <a:t>Required documentation </a:t>
            </a:r>
            <a:endParaRPr lang="en-US" sz="3200" dirty="0">
              <a:solidFill>
                <a:srgbClr val="002060"/>
              </a:solidFill>
            </a:endParaRPr>
          </a:p>
        </p:txBody>
      </p:sp>
      <p:sp>
        <p:nvSpPr>
          <p:cNvPr id="3" name="Content Placeholder 2"/>
          <p:cNvSpPr>
            <a:spLocks noGrp="1"/>
          </p:cNvSpPr>
          <p:nvPr>
            <p:ph idx="1"/>
          </p:nvPr>
        </p:nvSpPr>
        <p:spPr>
          <a:xfrm>
            <a:off x="822960" y="1066800"/>
            <a:ext cx="7520940" cy="4343400"/>
          </a:xfrm>
        </p:spPr>
        <p:txBody>
          <a:bodyPr>
            <a:normAutofit fontScale="25000" lnSpcReduction="20000"/>
          </a:bodyPr>
          <a:lstStyle/>
          <a:p>
            <a:r>
              <a:rPr lang="en-US" sz="4800" dirty="0" smtClean="0"/>
              <a:t>	</a:t>
            </a:r>
            <a:r>
              <a:rPr lang="en-US" sz="5600" dirty="0" smtClean="0"/>
              <a:t>Hereditary </a:t>
            </a:r>
            <a:r>
              <a:rPr lang="en-US" sz="5600" dirty="0"/>
              <a:t>Breast and Ovarian Cancer (HBOC) Genetic Testing Prior Authorization Form: </a:t>
            </a:r>
            <a:endParaRPr lang="en-US" sz="5600" dirty="0" smtClean="0"/>
          </a:p>
          <a:p>
            <a:r>
              <a:rPr lang="en-US" sz="5600" dirty="0"/>
              <a:t>	</a:t>
            </a:r>
            <a:r>
              <a:rPr lang="en-US" sz="5600" dirty="0" smtClean="0"/>
              <a:t>	Beneficiary </a:t>
            </a:r>
            <a:r>
              <a:rPr lang="en-US" sz="5600" dirty="0"/>
              <a:t>Informed Consent for Hereditary Cancer Genetic Testing</a:t>
            </a:r>
          </a:p>
          <a:p>
            <a:endParaRPr lang="en-US" sz="5600" dirty="0"/>
          </a:p>
          <a:p>
            <a:r>
              <a:rPr lang="en-US" sz="5600" dirty="0"/>
              <a:t>Instructions: Prior authorization request for BRCA 1 and BRCA 2 genes and BRCA Analysis Rearrangement testing for breast and ovarian cancer must be submitted to KEPRO. The Hereditary Breast and Ovarian Cancer Genetic Testing Prior Authorization Form must be completed and signed as outlined in the instructions below. The completed form with the original dated signature must be retained by the requesting physician in the beneficiary’s medical record. The form is subject to retrospective review. </a:t>
            </a:r>
          </a:p>
          <a:p>
            <a:r>
              <a:rPr lang="en-US" sz="5600" dirty="0"/>
              <a:t>The following forms, documents, and information must be submitted with the prior authorization request to KEPRO</a:t>
            </a:r>
            <a:r>
              <a:rPr lang="en-US" sz="5600" dirty="0" smtClean="0"/>
              <a:t>:</a:t>
            </a:r>
            <a:endParaRPr lang="en-US" sz="5600" dirty="0"/>
          </a:p>
          <a:p>
            <a:pPr marL="685800" lvl="0" indent="-685800">
              <a:buFont typeface="Wingdings" panose="05000000000000000000" pitchFamily="2" charset="2"/>
              <a:buChar char="q"/>
            </a:pPr>
            <a:r>
              <a:rPr lang="en-US" sz="5600" dirty="0" smtClean="0"/>
              <a:t>The </a:t>
            </a:r>
            <a:r>
              <a:rPr lang="en-US" sz="5600" dirty="0"/>
              <a:t>completed and signed Hereditary Breast and Ovarian Cancer Genetic Testing </a:t>
            </a:r>
            <a:r>
              <a:rPr lang="en-US" sz="5600" dirty="0" smtClean="0"/>
              <a:t>Prior Authorization </a:t>
            </a:r>
            <a:r>
              <a:rPr lang="en-US" sz="5600" dirty="0"/>
              <a:t>Form</a:t>
            </a:r>
          </a:p>
          <a:p>
            <a:pPr marL="685800" lvl="0" indent="-685800">
              <a:buFont typeface="Wingdings" panose="05000000000000000000" pitchFamily="2" charset="2"/>
              <a:buChar char="q"/>
            </a:pPr>
            <a:r>
              <a:rPr lang="en-US" sz="5600" dirty="0" smtClean="0"/>
              <a:t>Medical </a:t>
            </a:r>
            <a:r>
              <a:rPr lang="en-US" sz="5600" dirty="0"/>
              <a:t>necessity documentation, including documentation of the efforts made to </a:t>
            </a:r>
            <a:r>
              <a:rPr lang="en-US" sz="5600" dirty="0" smtClean="0"/>
              <a:t>obtain </a:t>
            </a:r>
            <a:r>
              <a:rPr lang="en-US" sz="5600" dirty="0"/>
              <a:t>the test results of previous comprehensive sequencing when appropriate</a:t>
            </a:r>
          </a:p>
          <a:p>
            <a:pPr marL="685800" lvl="0" indent="-685800">
              <a:buFont typeface="Wingdings" panose="05000000000000000000" pitchFamily="2" charset="2"/>
              <a:buChar char="q"/>
            </a:pPr>
            <a:r>
              <a:rPr lang="en-US" sz="5600" dirty="0" smtClean="0"/>
              <a:t>Attestation </a:t>
            </a:r>
            <a:r>
              <a:rPr lang="en-US" sz="5600" dirty="0"/>
              <a:t>for comprehensive testing. The attestation must indicate that familial BRCA </a:t>
            </a:r>
            <a:r>
              <a:rPr lang="en-US" sz="5600" dirty="0" smtClean="0"/>
              <a:t>testing </a:t>
            </a:r>
            <a:r>
              <a:rPr lang="en-US" sz="5600" dirty="0"/>
              <a:t>results could not be obtained (as necessary).</a:t>
            </a:r>
          </a:p>
          <a:p>
            <a:r>
              <a:rPr lang="en-US" sz="5600" dirty="0"/>
              <a:t>Providers can refer to the South Carolina Department of Health and Human Services Physician Services Guide on the website at </a:t>
            </a:r>
            <a:r>
              <a:rPr lang="en-US" sz="5600" u="sng" dirty="0">
                <a:hlinkClick r:id="rId2"/>
              </a:rPr>
              <a:t>www.scdhhs.gov</a:t>
            </a:r>
            <a:r>
              <a:rPr lang="en-US" sz="5600" dirty="0"/>
              <a:t> for specific information about coverage guidelines, prior authorization requirements and billing guidance. </a:t>
            </a:r>
          </a:p>
          <a:p>
            <a:pPr marL="0" indent="0">
              <a:buNone/>
            </a:pPr>
            <a:endParaRPr lang="en-US" dirty="0">
              <a:solidFill>
                <a:srgbClr val="002855"/>
              </a:solidFill>
            </a:endParaRPr>
          </a:p>
          <a:p>
            <a:pPr marL="0" indent="0">
              <a:buNone/>
            </a:pPr>
            <a:endParaRPr lang="en-US" dirty="0">
              <a:solidFill>
                <a:srgbClr val="002855"/>
              </a:solidFill>
            </a:endParaRPr>
          </a:p>
          <a:p>
            <a:pPr marL="0" indent="0">
              <a:buNone/>
            </a:pPr>
            <a:r>
              <a:rPr lang="en-US" dirty="0" smtClean="0">
                <a:solidFill>
                  <a:srgbClr val="002855"/>
                </a:solidFill>
              </a:rPr>
              <a:t> </a:t>
            </a:r>
          </a:p>
          <a:p>
            <a:pPr marL="0" indent="0">
              <a:buNone/>
            </a:pPr>
            <a:endParaRPr lang="en-US" dirty="0">
              <a:solidFill>
                <a:srgbClr val="002855"/>
              </a:solidFill>
            </a:endParaRPr>
          </a:p>
          <a:p>
            <a:pPr marL="0" indent="0">
              <a:buNone/>
            </a:pPr>
            <a:r>
              <a:rPr lang="en-US" dirty="0" smtClean="0">
                <a:solidFill>
                  <a:srgbClr val="002855"/>
                </a:solidFill>
              </a:rPr>
              <a:t>	</a:t>
            </a:r>
            <a:endParaRPr lang="en-US" dirty="0">
              <a:solidFill>
                <a:srgbClr val="002855"/>
              </a:solidFill>
            </a:endParaRPr>
          </a:p>
          <a:p>
            <a:pPr algn="ctr"/>
            <a:endParaRPr lang="en-US" sz="1900" dirty="0" smtClean="0">
              <a:solidFill>
                <a:srgbClr val="002855"/>
              </a:solidFill>
            </a:endParaRPr>
          </a:p>
          <a:p>
            <a:pPr marL="0" indent="0" algn="ctr">
              <a:buNone/>
            </a:pPr>
            <a:r>
              <a:rPr lang="en-US" sz="2100" b="1" dirty="0" smtClean="0"/>
              <a:t> </a:t>
            </a:r>
          </a:p>
        </p:txBody>
      </p:sp>
    </p:spTree>
    <p:extLst>
      <p:ext uri="{BB962C8B-B14F-4D97-AF65-F5344CB8AC3E}">
        <p14:creationId xmlns:p14="http://schemas.microsoft.com/office/powerpoint/2010/main" val="551625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228600"/>
            <a:ext cx="8458200" cy="3501921"/>
          </a:xfrm>
          <a:prstGeom prst="rect">
            <a:avLst/>
          </a:prstGeom>
        </p:spPr>
        <p:txBody>
          <a:bodyPr wrap="square">
            <a:spAutoFit/>
          </a:bodyPr>
          <a:lstStyle/>
          <a:p>
            <a:pPr>
              <a:spcAft>
                <a:spcPts val="0"/>
              </a:spcAft>
            </a:pPr>
            <a:r>
              <a:rPr lang="en-US" sz="1600" b="1" dirty="0" smtClean="0">
                <a:solidFill>
                  <a:schemeClr val="accent3"/>
                </a:solidFill>
              </a:rPr>
              <a:t>Documentation</a:t>
            </a:r>
            <a:r>
              <a:rPr lang="en-US" sz="1600" b="1" dirty="0">
                <a:solidFill>
                  <a:schemeClr val="accent3"/>
                </a:solidFill>
              </a:rPr>
              <a:t> </a:t>
            </a:r>
            <a:r>
              <a:rPr lang="en-US" sz="1600" b="1" dirty="0" smtClean="0">
                <a:solidFill>
                  <a:schemeClr val="accent3"/>
                </a:solidFill>
              </a:rPr>
              <a:t>Cont’d</a:t>
            </a:r>
          </a:p>
          <a:p>
            <a:pPr>
              <a:spcAft>
                <a:spcPts val="0"/>
              </a:spcAft>
            </a:pPr>
            <a:endParaRPr lang="en-US" sz="1600" dirty="0">
              <a:solidFill>
                <a:schemeClr val="accent3"/>
              </a:solidFill>
            </a:endParaRPr>
          </a:p>
          <a:p>
            <a:pPr>
              <a:spcAft>
                <a:spcPts val="0"/>
              </a:spcAft>
            </a:pPr>
            <a:r>
              <a:rPr lang="en-US" sz="1400" dirty="0">
                <a:solidFill>
                  <a:schemeClr val="accent3"/>
                </a:solidFill>
              </a:rPr>
              <a:t>The following documentation must be maintained in the beneficiary’s medical record</a:t>
            </a:r>
            <a:r>
              <a:rPr lang="en-US" sz="1400" dirty="0" smtClean="0">
                <a:solidFill>
                  <a:schemeClr val="accent3"/>
                </a:solidFill>
              </a:rPr>
              <a:t>:</a:t>
            </a:r>
          </a:p>
          <a:p>
            <a:pPr>
              <a:spcAft>
                <a:spcPts val="0"/>
              </a:spcAft>
            </a:pPr>
            <a:endParaRPr lang="en-US" sz="1400" dirty="0">
              <a:solidFill>
                <a:schemeClr val="accent3"/>
              </a:solidFill>
            </a:endParaRPr>
          </a:p>
          <a:p>
            <a:pPr marL="800100" lvl="1" indent="-342900">
              <a:lnSpc>
                <a:spcPct val="107000"/>
              </a:lnSpc>
              <a:buFont typeface="Symbol" panose="05050102010706020507" pitchFamily="18" charset="2"/>
              <a:buChar char=""/>
            </a:pPr>
            <a:r>
              <a:rPr lang="en-US" sz="1400" dirty="0" smtClean="0">
                <a:solidFill>
                  <a:schemeClr val="accent3"/>
                </a:solidFill>
                <a:latin typeface="Calibri" panose="020F0502020204030204" pitchFamily="34" charset="0"/>
                <a:ea typeface="Calibri" panose="020F0502020204030204" pitchFamily="34" charset="0"/>
                <a:cs typeface="Times New Roman" panose="02020603050405020304" pitchFamily="18" charset="0"/>
              </a:rPr>
              <a:t>The Hereditary Breast and Ovarian Cancer (HBOC) Genetic Testing Prior Authorization form</a:t>
            </a:r>
          </a:p>
          <a:p>
            <a:pPr marL="800100" lvl="1" indent="-342900">
              <a:lnSpc>
                <a:spcPct val="107000"/>
              </a:lnSpc>
              <a:buFont typeface="Symbol" panose="05050102010706020507" pitchFamily="18" charset="2"/>
              <a:buChar char=""/>
            </a:pPr>
            <a:r>
              <a:rPr lang="en-US" sz="1400" dirty="0" smtClean="0">
                <a:solidFill>
                  <a:schemeClr val="accent3"/>
                </a:solidFill>
                <a:latin typeface="Calibri" panose="020F0502020204030204" pitchFamily="34" charset="0"/>
                <a:ea typeface="Calibri" panose="020F0502020204030204" pitchFamily="34" charset="0"/>
                <a:cs typeface="Times New Roman" panose="02020603050405020304" pitchFamily="18" charset="0"/>
              </a:rPr>
              <a:t>Pre-testing </a:t>
            </a:r>
            <a:r>
              <a:rPr lang="en-US" sz="14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genetic counseling clinical notes, to include but not limited to the following:</a:t>
            </a:r>
          </a:p>
          <a:p>
            <a:pPr marL="1200150" lvl="2" indent="-285750">
              <a:lnSpc>
                <a:spcPct val="107000"/>
              </a:lnSpc>
              <a:buFont typeface="Courier New" panose="02070309020205020404" pitchFamily="49" charset="0"/>
              <a:buChar char="o"/>
            </a:pPr>
            <a:r>
              <a:rPr lang="en-US" sz="14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Pre-test counseling date with the name and qualifications of the counseling professional</a:t>
            </a:r>
          </a:p>
          <a:p>
            <a:pPr marL="1200150" lvl="2" indent="-285750">
              <a:lnSpc>
                <a:spcPct val="107000"/>
              </a:lnSpc>
              <a:buFont typeface="Courier New" panose="02070309020205020404" pitchFamily="49" charset="0"/>
              <a:buChar char="o"/>
            </a:pPr>
            <a:r>
              <a:rPr lang="en-US" sz="14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The risks, benefits and limitations discussed with the beneficiary</a:t>
            </a:r>
          </a:p>
          <a:p>
            <a:pPr marL="1200150" lvl="2" indent="-285750">
              <a:lnSpc>
                <a:spcPct val="107000"/>
              </a:lnSpc>
              <a:buFont typeface="Courier New" panose="02070309020205020404" pitchFamily="49" charset="0"/>
              <a:buChar char="o"/>
            </a:pPr>
            <a:r>
              <a:rPr lang="en-US" sz="14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The beneficiary’s consent to proceed with specific gene mutation testing to be performed as attested by the beneficiary’s signature on the consent form</a:t>
            </a:r>
          </a:p>
          <a:p>
            <a:pPr marL="800100" lvl="1" indent="-342900">
              <a:lnSpc>
                <a:spcPct val="107000"/>
              </a:lnSpc>
              <a:buFont typeface="Symbol" panose="05050102010706020507" pitchFamily="18" charset="2"/>
              <a:buChar char=""/>
            </a:pPr>
            <a:r>
              <a:rPr lang="en-US" sz="14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The beneficiary’s BRCA test results</a:t>
            </a:r>
          </a:p>
          <a:p>
            <a:pPr marL="800100" lvl="1" indent="-342900">
              <a:lnSpc>
                <a:spcPct val="107000"/>
              </a:lnSpc>
              <a:buFont typeface="Symbol" panose="05050102010706020507" pitchFamily="18" charset="2"/>
              <a:buChar char=""/>
            </a:pPr>
            <a:r>
              <a:rPr lang="en-US" sz="14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Post-testing genetic counseling clinical notes, to include but not limited to the following:</a:t>
            </a:r>
          </a:p>
          <a:p>
            <a:pPr marL="1200150" lvl="2" indent="-285750">
              <a:lnSpc>
                <a:spcPct val="107000"/>
              </a:lnSpc>
              <a:buFont typeface="Courier New" panose="02070309020205020404" pitchFamily="49" charset="0"/>
              <a:buChar char="o"/>
            </a:pPr>
            <a:r>
              <a:rPr lang="en-US" sz="14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Post-test counseling date with the name and qualifications of the counseling professional</a:t>
            </a:r>
          </a:p>
          <a:p>
            <a:pPr marL="1200150" lvl="2" indent="-285750">
              <a:lnSpc>
                <a:spcPct val="107000"/>
              </a:lnSpc>
              <a:buFont typeface="Courier New" panose="02070309020205020404" pitchFamily="49" charset="0"/>
              <a:buChar char="o"/>
            </a:pPr>
            <a:r>
              <a:rPr lang="en-US" sz="14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The beneficiary’s acknowledgement of the test results.</a:t>
            </a:r>
            <a:r>
              <a:rPr lang="en-US" sz="1200" dirty="0">
                <a:latin typeface="Calibri" panose="020F0502020204030204" pitchFamily="34" charset="0"/>
                <a:ea typeface="Calibri" panose="020F0502020204030204" pitchFamily="34" charset="0"/>
                <a:cs typeface="Times New Roman" panose="02020603050405020304" pitchFamily="18" charset="0"/>
              </a:rPr>
              <a:t/>
            </a:r>
            <a:br>
              <a:rPr lang="en-US" sz="1200" dirty="0">
                <a:latin typeface="Calibri" panose="020F0502020204030204" pitchFamily="34" charset="0"/>
                <a:ea typeface="Calibri" panose="020F0502020204030204" pitchFamily="34" charset="0"/>
                <a:cs typeface="Times New Roman" panose="02020603050405020304" pitchFamily="18" charset="0"/>
              </a:rPr>
            </a:b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3264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901940" cy="381000"/>
          </a:xfrm>
        </p:spPr>
        <p:txBody>
          <a:bodyPr/>
          <a:lstStyle/>
          <a:p>
            <a:r>
              <a:rPr lang="en-US" dirty="0" smtClean="0"/>
              <a:t>CPT Codes </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139544312"/>
              </p:ext>
            </p:extLst>
          </p:nvPr>
        </p:nvGraphicFramePr>
        <p:xfrm>
          <a:off x="1157288" y="968769"/>
          <a:ext cx="7049452" cy="4490829"/>
        </p:xfrm>
        <a:graphic>
          <a:graphicData uri="http://schemas.openxmlformats.org/drawingml/2006/table">
            <a:tbl>
              <a:tblPr firstRow="1" firstCol="1" bandRow="1">
                <a:tableStyleId>{5C22544A-7EE6-4342-B048-85BDC9FD1C3A}</a:tableStyleId>
              </a:tblPr>
              <a:tblGrid>
                <a:gridCol w="1701930">
                  <a:extLst>
                    <a:ext uri="{9D8B030D-6E8A-4147-A177-3AD203B41FA5}">
                      <a16:colId xmlns:a16="http://schemas.microsoft.com/office/drawing/2014/main" val="1605054682"/>
                    </a:ext>
                  </a:extLst>
                </a:gridCol>
                <a:gridCol w="5347522">
                  <a:extLst>
                    <a:ext uri="{9D8B030D-6E8A-4147-A177-3AD203B41FA5}">
                      <a16:colId xmlns:a16="http://schemas.microsoft.com/office/drawing/2014/main" val="2497470308"/>
                    </a:ext>
                  </a:extLst>
                </a:gridCol>
              </a:tblGrid>
              <a:tr h="559712">
                <a:tc>
                  <a:txBody>
                    <a:bodyPr/>
                    <a:lstStyle/>
                    <a:p>
                      <a:pPr marL="0" marR="0">
                        <a:lnSpc>
                          <a:spcPct val="107000"/>
                        </a:lnSpc>
                        <a:spcBef>
                          <a:spcPts val="0"/>
                        </a:spcBef>
                        <a:spcAft>
                          <a:spcPts val="0"/>
                        </a:spcAft>
                      </a:pPr>
                      <a:endParaRPr lang="en-US" sz="1200" dirty="0" smtClean="0">
                        <a:effectLst/>
                      </a:endParaRPr>
                    </a:p>
                    <a:p>
                      <a:pPr marL="0" marR="0">
                        <a:lnSpc>
                          <a:spcPct val="107000"/>
                        </a:lnSpc>
                        <a:spcBef>
                          <a:spcPts val="0"/>
                        </a:spcBef>
                        <a:spcAft>
                          <a:spcPts val="0"/>
                        </a:spcAft>
                      </a:pPr>
                      <a:r>
                        <a:rPr lang="en-US" sz="1200" dirty="0" smtClean="0">
                          <a:effectLst/>
                        </a:rPr>
                        <a:t>CPT/HCPCS </a:t>
                      </a:r>
                      <a:r>
                        <a:rPr lang="en-US" sz="1200" dirty="0">
                          <a:effectLst/>
                        </a:rPr>
                        <a:t>Codes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endParaRPr lang="en-US" sz="1200" dirty="0" smtClean="0">
                        <a:effectLst/>
                      </a:endParaRPr>
                    </a:p>
                    <a:p>
                      <a:pPr marL="0" marR="0">
                        <a:lnSpc>
                          <a:spcPct val="107000"/>
                        </a:lnSpc>
                        <a:spcBef>
                          <a:spcPts val="0"/>
                        </a:spcBef>
                        <a:spcAft>
                          <a:spcPts val="0"/>
                        </a:spcAft>
                      </a:pPr>
                      <a:r>
                        <a:rPr lang="en-US" sz="1200" dirty="0" smtClean="0">
                          <a:effectLst/>
                        </a:rPr>
                        <a:t>Code </a:t>
                      </a:r>
                      <a:r>
                        <a:rPr lang="en-US" sz="1200" dirty="0">
                          <a:effectLst/>
                        </a:rPr>
                        <a:t>Description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02544186"/>
                  </a:ext>
                </a:extLst>
              </a:tr>
              <a:tr h="381001">
                <a:tc>
                  <a:txBody>
                    <a:bodyPr/>
                    <a:lstStyle/>
                    <a:p>
                      <a:pPr marL="0" marR="0">
                        <a:lnSpc>
                          <a:spcPct val="107000"/>
                        </a:lnSpc>
                        <a:spcBef>
                          <a:spcPts val="0"/>
                        </a:spcBef>
                        <a:spcAft>
                          <a:spcPts val="0"/>
                        </a:spcAft>
                      </a:pPr>
                      <a:r>
                        <a:rPr lang="en-US" sz="1200">
                          <a:effectLst/>
                        </a:rPr>
                        <a:t>81162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BRCA1, BRCA2 gene analysis; full sequence analysis and full duplication/deletion analysis (i.e. detection of large gene rearrangements)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21857511"/>
                  </a:ext>
                </a:extLst>
              </a:tr>
              <a:tr h="385226">
                <a:tc>
                  <a:txBody>
                    <a:bodyPr/>
                    <a:lstStyle/>
                    <a:p>
                      <a:pPr marL="0" marR="0">
                        <a:lnSpc>
                          <a:spcPct val="107000"/>
                        </a:lnSpc>
                        <a:spcBef>
                          <a:spcPts val="0"/>
                        </a:spcBef>
                        <a:spcAft>
                          <a:spcPts val="0"/>
                        </a:spcAft>
                      </a:pPr>
                      <a:r>
                        <a:rPr lang="en-US" sz="1200">
                          <a:effectLst/>
                        </a:rPr>
                        <a:t>81163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BRCA1, BRCA2 gene analysis; full sequence analysis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29891579"/>
                  </a:ext>
                </a:extLst>
              </a:tr>
              <a:tr h="502677">
                <a:tc>
                  <a:txBody>
                    <a:bodyPr/>
                    <a:lstStyle/>
                    <a:p>
                      <a:pPr marL="0" marR="0">
                        <a:lnSpc>
                          <a:spcPct val="107000"/>
                        </a:lnSpc>
                        <a:spcBef>
                          <a:spcPts val="0"/>
                        </a:spcBef>
                        <a:spcAft>
                          <a:spcPts val="0"/>
                        </a:spcAft>
                      </a:pPr>
                      <a:r>
                        <a:rPr lang="en-US" sz="1200">
                          <a:effectLst/>
                        </a:rPr>
                        <a:t>81164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BRCA1, BRCA2 gene analysis; full duplication/deletion analysis (i.e. detection of large gene rearrangements)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10431022"/>
                  </a:ext>
                </a:extLst>
              </a:tr>
              <a:tr h="362021">
                <a:tc>
                  <a:txBody>
                    <a:bodyPr/>
                    <a:lstStyle/>
                    <a:p>
                      <a:pPr marL="0" marR="0">
                        <a:lnSpc>
                          <a:spcPct val="107000"/>
                        </a:lnSpc>
                        <a:spcBef>
                          <a:spcPts val="0"/>
                        </a:spcBef>
                        <a:spcAft>
                          <a:spcPts val="0"/>
                        </a:spcAft>
                      </a:pPr>
                      <a:r>
                        <a:rPr lang="en-US" sz="1200">
                          <a:effectLst/>
                        </a:rPr>
                        <a:t>81165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BRCA1, gene analysis; full sequence analysis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66254375"/>
                  </a:ext>
                </a:extLst>
              </a:tr>
              <a:tr h="491913">
                <a:tc>
                  <a:txBody>
                    <a:bodyPr/>
                    <a:lstStyle/>
                    <a:p>
                      <a:pPr marL="0" marR="0">
                        <a:lnSpc>
                          <a:spcPct val="107000"/>
                        </a:lnSpc>
                        <a:spcBef>
                          <a:spcPts val="0"/>
                        </a:spcBef>
                        <a:spcAft>
                          <a:spcPts val="0"/>
                        </a:spcAft>
                      </a:pPr>
                      <a:r>
                        <a:rPr lang="en-US" sz="1200">
                          <a:effectLst/>
                        </a:rPr>
                        <a:t>81166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BRCA1 gene analysis; full duplication/deletion analysis (i.e. detection of large gene rearrangements)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12359254"/>
                  </a:ext>
                </a:extLst>
              </a:tr>
              <a:tr h="491913">
                <a:tc>
                  <a:txBody>
                    <a:bodyPr/>
                    <a:lstStyle/>
                    <a:p>
                      <a:pPr marL="0" marR="0">
                        <a:lnSpc>
                          <a:spcPct val="107000"/>
                        </a:lnSpc>
                        <a:spcBef>
                          <a:spcPts val="0"/>
                        </a:spcBef>
                        <a:spcAft>
                          <a:spcPts val="0"/>
                        </a:spcAft>
                      </a:pPr>
                      <a:r>
                        <a:rPr lang="en-US" sz="1200">
                          <a:effectLst/>
                        </a:rPr>
                        <a:t>81167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BRCA2 gene analysis; full duplication/deletion analysis (i.e. detection of large gene </a:t>
                      </a:r>
                      <a:r>
                        <a:rPr lang="en-US" sz="1200" dirty="0" smtClean="0">
                          <a:effectLst/>
                        </a:rPr>
                        <a:t>rearrangements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98278929"/>
                  </a:ext>
                </a:extLst>
              </a:tr>
              <a:tr h="346058">
                <a:tc>
                  <a:txBody>
                    <a:bodyPr/>
                    <a:lstStyle/>
                    <a:p>
                      <a:pPr marL="0" marR="0">
                        <a:lnSpc>
                          <a:spcPct val="107000"/>
                        </a:lnSpc>
                        <a:spcBef>
                          <a:spcPts val="0"/>
                        </a:spcBef>
                        <a:spcAft>
                          <a:spcPts val="0"/>
                        </a:spcAft>
                      </a:pPr>
                      <a:r>
                        <a:rPr lang="en-US" sz="1200" dirty="0">
                          <a:effectLst/>
                        </a:rPr>
                        <a:t>81212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BRCA1, BRCA2 gene analysis; 185delAG, 5385insC, 6174delT variants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1204636"/>
                  </a:ext>
                </a:extLst>
              </a:tr>
              <a:tr h="399521">
                <a:tc>
                  <a:txBody>
                    <a:bodyPr/>
                    <a:lstStyle/>
                    <a:p>
                      <a:pPr marL="0" marR="0">
                        <a:lnSpc>
                          <a:spcPct val="107000"/>
                        </a:lnSpc>
                        <a:spcBef>
                          <a:spcPts val="0"/>
                        </a:spcBef>
                        <a:spcAft>
                          <a:spcPts val="0"/>
                        </a:spcAft>
                      </a:pPr>
                      <a:r>
                        <a:rPr lang="en-US" sz="1200" dirty="0">
                          <a:effectLst/>
                        </a:rPr>
                        <a:t>81215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BRCA1 gene analysis; known familial variant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4580759"/>
                  </a:ext>
                </a:extLst>
              </a:tr>
              <a:tr h="560374">
                <a:tc>
                  <a:txBody>
                    <a:bodyPr/>
                    <a:lstStyle/>
                    <a:p>
                      <a:pPr marL="0" marR="0">
                        <a:lnSpc>
                          <a:spcPct val="107000"/>
                        </a:lnSpc>
                        <a:spcBef>
                          <a:spcPts val="0"/>
                        </a:spcBef>
                        <a:spcAft>
                          <a:spcPts val="0"/>
                        </a:spcAft>
                      </a:pPr>
                      <a:r>
                        <a:rPr lang="en-US" sz="1200" dirty="0">
                          <a:effectLst/>
                        </a:rPr>
                        <a:t>81216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BRCA2 gene analysis; full sequence analysis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31356167"/>
                  </a:ext>
                </a:extLst>
              </a:tr>
            </a:tbl>
          </a:graphicData>
        </a:graphic>
      </p:graphicFrame>
      <p:sp>
        <p:nvSpPr>
          <p:cNvPr id="6" name="Rectangle 1"/>
          <p:cNvSpPr>
            <a:spLocks noChangeArrowheads="1"/>
          </p:cNvSpPr>
          <p:nvPr/>
        </p:nvSpPr>
        <p:spPr bwMode="auto">
          <a:xfrm>
            <a:off x="1157288" y="1610925"/>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6"/>
          <p:cNvSpPr/>
          <p:nvPr/>
        </p:nvSpPr>
        <p:spPr>
          <a:xfrm>
            <a:off x="1066800" y="533400"/>
            <a:ext cx="6553200" cy="430887"/>
          </a:xfrm>
          <a:prstGeom prst="rect">
            <a:avLst/>
          </a:prstGeom>
        </p:spPr>
        <p:txBody>
          <a:bodyPr wrap="square">
            <a:spAutoFit/>
          </a:bodyPr>
          <a:lstStyle/>
          <a:p>
            <a:pPr>
              <a:spcAft>
                <a:spcPts val="0"/>
              </a:spcAft>
            </a:pPr>
            <a:r>
              <a:rPr lang="en-US" sz="1100" b="1" dirty="0"/>
              <a:t>Billing Guidance:</a:t>
            </a:r>
            <a:endParaRPr lang="en-US" sz="1100" dirty="0"/>
          </a:p>
          <a:p>
            <a:pPr>
              <a:spcAft>
                <a:spcPts val="0"/>
              </a:spcAft>
            </a:pPr>
            <a:r>
              <a:rPr lang="en-US" sz="1100" dirty="0"/>
              <a:t>The following CPT and HCPCS codes are covered for BRCA genetic testing and genetic counseling:</a:t>
            </a:r>
            <a:endParaRPr lang="en-US" sz="1100" dirty="0">
              <a:effectLst/>
            </a:endParaRPr>
          </a:p>
        </p:txBody>
      </p:sp>
    </p:spTree>
    <p:extLst>
      <p:ext uri="{BB962C8B-B14F-4D97-AF65-F5344CB8AC3E}">
        <p14:creationId xmlns:p14="http://schemas.microsoft.com/office/powerpoint/2010/main" val="1711953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CPT codes cont’d</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955881482"/>
              </p:ext>
            </p:extLst>
          </p:nvPr>
        </p:nvGraphicFramePr>
        <p:xfrm>
          <a:off x="1157605" y="1066800"/>
          <a:ext cx="6851650" cy="484805"/>
        </p:xfrm>
        <a:graphic>
          <a:graphicData uri="http://schemas.openxmlformats.org/drawingml/2006/table">
            <a:tbl>
              <a:tblPr firstRow="1" firstCol="1" bandRow="1">
                <a:tableStyleId>{5C22544A-7EE6-4342-B048-85BDC9FD1C3A}</a:tableStyleId>
              </a:tblPr>
              <a:tblGrid>
                <a:gridCol w="1356995">
                  <a:extLst>
                    <a:ext uri="{9D8B030D-6E8A-4147-A177-3AD203B41FA5}">
                      <a16:colId xmlns:a16="http://schemas.microsoft.com/office/drawing/2014/main" val="410281744"/>
                    </a:ext>
                  </a:extLst>
                </a:gridCol>
                <a:gridCol w="5494655">
                  <a:extLst>
                    <a:ext uri="{9D8B030D-6E8A-4147-A177-3AD203B41FA5}">
                      <a16:colId xmlns:a16="http://schemas.microsoft.com/office/drawing/2014/main" val="2017945178"/>
                    </a:ext>
                  </a:extLst>
                </a:gridCol>
              </a:tblGrid>
              <a:tr h="484805">
                <a:tc>
                  <a:txBody>
                    <a:bodyPr/>
                    <a:lstStyle/>
                    <a:p>
                      <a:pPr marL="0" marR="0">
                        <a:lnSpc>
                          <a:spcPct val="107000"/>
                        </a:lnSpc>
                        <a:spcBef>
                          <a:spcPts val="0"/>
                        </a:spcBef>
                        <a:spcAft>
                          <a:spcPts val="0"/>
                        </a:spcAft>
                      </a:pPr>
                      <a:r>
                        <a:rPr lang="en-US" sz="1200" dirty="0">
                          <a:effectLst/>
                        </a:rPr>
                        <a:t>81217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BRCA2 gene analysis; known familial variant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5928276"/>
                  </a:ext>
                </a:extLst>
              </a:tr>
            </a:tbl>
          </a:graphicData>
        </a:graphic>
      </p:graphicFrame>
    </p:spTree>
    <p:extLst>
      <p:ext uri="{BB962C8B-B14F-4D97-AF65-F5344CB8AC3E}">
        <p14:creationId xmlns:p14="http://schemas.microsoft.com/office/powerpoint/2010/main" val="546305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5589"/>
            <a:ext cx="8677275" cy="658812"/>
          </a:xfrm>
        </p:spPr>
        <p:txBody>
          <a:bodyPr/>
          <a:lstStyle/>
          <a:p>
            <a:pPr algn="ctr"/>
            <a:r>
              <a:rPr lang="en-US" sz="2800" dirty="0" smtClean="0">
                <a:solidFill>
                  <a:srgbClr val="002060"/>
                </a:solidFill>
              </a:rPr>
              <a:t>criteria</a:t>
            </a:r>
            <a:endParaRPr lang="en-US" sz="2800" dirty="0">
              <a:solidFill>
                <a:srgbClr val="002060"/>
              </a:solidFill>
            </a:endParaRPr>
          </a:p>
        </p:txBody>
      </p:sp>
      <p:sp>
        <p:nvSpPr>
          <p:cNvPr id="3" name="Content Placeholder 2"/>
          <p:cNvSpPr>
            <a:spLocks noGrp="1"/>
          </p:cNvSpPr>
          <p:nvPr>
            <p:ph idx="1"/>
          </p:nvPr>
        </p:nvSpPr>
        <p:spPr>
          <a:xfrm>
            <a:off x="228600" y="1143000"/>
            <a:ext cx="8054340" cy="3579849"/>
          </a:xfrm>
        </p:spPr>
        <p:txBody>
          <a:bodyPr/>
          <a:lstStyle/>
          <a:p>
            <a:r>
              <a:rPr lang="en-US" dirty="0">
                <a:solidFill>
                  <a:schemeClr val="accent3"/>
                </a:solidFill>
              </a:rPr>
              <a:t>Coverage Guidelines:</a:t>
            </a:r>
          </a:p>
          <a:p>
            <a:r>
              <a:rPr lang="en-US" u="sng" dirty="0">
                <a:solidFill>
                  <a:schemeClr val="accent3"/>
                </a:solidFill>
              </a:rPr>
              <a:t>Criteria:</a:t>
            </a:r>
            <a:endParaRPr lang="en-US" dirty="0">
              <a:solidFill>
                <a:schemeClr val="accent3"/>
              </a:solidFill>
            </a:endParaRPr>
          </a:p>
          <a:p>
            <a:r>
              <a:rPr lang="en-US" dirty="0" smtClean="0">
                <a:solidFill>
                  <a:schemeClr val="accent3"/>
                </a:solidFill>
              </a:rPr>
              <a:t>The </a:t>
            </a:r>
            <a:r>
              <a:rPr lang="en-US" dirty="0">
                <a:solidFill>
                  <a:schemeClr val="accent3"/>
                </a:solidFill>
              </a:rPr>
              <a:t>South Carolina Department of Health and Human Services (SCDHHS) may cover </a:t>
            </a:r>
            <a:r>
              <a:rPr lang="en-US" dirty="0" smtClean="0">
                <a:solidFill>
                  <a:schemeClr val="accent3"/>
                </a:solidFill>
              </a:rPr>
              <a:t>BRCA</a:t>
            </a:r>
          </a:p>
          <a:p>
            <a:r>
              <a:rPr lang="en-US" dirty="0" smtClean="0">
                <a:solidFill>
                  <a:schemeClr val="accent3"/>
                </a:solidFill>
              </a:rPr>
              <a:t>genetic </a:t>
            </a:r>
            <a:r>
              <a:rPr lang="en-US" dirty="0">
                <a:solidFill>
                  <a:schemeClr val="accent3"/>
                </a:solidFill>
              </a:rPr>
              <a:t>testing for eligible men and women who meet medical necessity criteria. </a:t>
            </a:r>
            <a:r>
              <a:rPr lang="en-US" dirty="0" smtClean="0">
                <a:solidFill>
                  <a:schemeClr val="accent3"/>
                </a:solidFill>
              </a:rPr>
              <a:t>Medical</a:t>
            </a:r>
          </a:p>
          <a:p>
            <a:r>
              <a:rPr lang="en-US" dirty="0" smtClean="0">
                <a:solidFill>
                  <a:schemeClr val="accent3"/>
                </a:solidFill>
              </a:rPr>
              <a:t>necessity </a:t>
            </a:r>
            <a:r>
              <a:rPr lang="en-US" dirty="0">
                <a:solidFill>
                  <a:schemeClr val="accent3"/>
                </a:solidFill>
              </a:rPr>
              <a:t>criteria are based on the current National Comprehensive Cancer Network (</a:t>
            </a:r>
            <a:r>
              <a:rPr lang="en-US" dirty="0" smtClean="0">
                <a:solidFill>
                  <a:schemeClr val="accent3"/>
                </a:solidFill>
              </a:rPr>
              <a:t>NCCN)</a:t>
            </a:r>
          </a:p>
          <a:p>
            <a:r>
              <a:rPr lang="en-US" dirty="0" smtClean="0">
                <a:solidFill>
                  <a:schemeClr val="accent3"/>
                </a:solidFill>
              </a:rPr>
              <a:t>Clinical </a:t>
            </a:r>
            <a:r>
              <a:rPr lang="en-US" dirty="0">
                <a:solidFill>
                  <a:schemeClr val="accent3"/>
                </a:solidFill>
              </a:rPr>
              <a:t>Practice Guidelines in Oncology – Genetic/Familial High-Risk Assessment: Breast </a:t>
            </a:r>
            <a:r>
              <a:rPr lang="en-US" dirty="0" smtClean="0">
                <a:solidFill>
                  <a:schemeClr val="accent3"/>
                </a:solidFill>
              </a:rPr>
              <a:t>and</a:t>
            </a:r>
          </a:p>
          <a:p>
            <a:r>
              <a:rPr lang="en-US" dirty="0" smtClean="0">
                <a:solidFill>
                  <a:schemeClr val="accent3"/>
                </a:solidFill>
              </a:rPr>
              <a:t>Ovarian </a:t>
            </a:r>
            <a:r>
              <a:rPr lang="en-US" dirty="0">
                <a:solidFill>
                  <a:schemeClr val="accent3"/>
                </a:solidFill>
              </a:rPr>
              <a:t>and SCDHHS policy guidelines. To review the current NCCN guidelines you may visit: </a:t>
            </a:r>
          </a:p>
          <a:p>
            <a:r>
              <a:rPr lang="en-US" dirty="0"/>
              <a:t> </a:t>
            </a:r>
          </a:p>
          <a:p>
            <a:r>
              <a:rPr lang="en-US" u="sng" dirty="0">
                <a:solidFill>
                  <a:srgbClr val="FFFF00"/>
                </a:solidFill>
                <a:hlinkClick r:id="rId2"/>
              </a:rPr>
              <a:t>https://www.nccn.org/professionals/physician_gls/pdf/genetics_screening.pdf</a:t>
            </a:r>
            <a:r>
              <a:rPr lang="en-US" dirty="0">
                <a:solidFill>
                  <a:srgbClr val="FFFF00"/>
                </a:solidFill>
              </a:rPr>
              <a:t> </a:t>
            </a:r>
          </a:p>
          <a:p>
            <a:pPr algn="ctr">
              <a:buNone/>
            </a:pPr>
            <a:endParaRPr lang="en-US" u="sng" dirty="0">
              <a:solidFill>
                <a:srgbClr val="002060"/>
              </a:solidFill>
            </a:endParaRPr>
          </a:p>
          <a:p>
            <a:pPr algn="ctr">
              <a:buNone/>
            </a:pPr>
            <a:endParaRPr lang="en-US" b="1" u="sng" dirty="0" smtClean="0">
              <a:solidFill>
                <a:srgbClr val="002060"/>
              </a:solidFill>
            </a:endParaRPr>
          </a:p>
          <a:p>
            <a:pPr marL="0" indent="0"/>
            <a:endParaRPr lang="en-US" dirty="0" smtClean="0">
              <a:solidFill>
                <a:srgbClr val="002060"/>
              </a:solidFill>
            </a:endParaRPr>
          </a:p>
          <a:p>
            <a:endParaRPr lang="en-US" dirty="0" smtClean="0">
              <a:solidFill>
                <a:srgbClr val="002060"/>
              </a:solidFill>
            </a:endParaRPr>
          </a:p>
          <a:p>
            <a:pPr algn="ctr"/>
            <a:endParaRPr lang="en-US" dirty="0"/>
          </a:p>
        </p:txBody>
      </p:sp>
    </p:spTree>
    <p:extLst>
      <p:ext uri="{BB962C8B-B14F-4D97-AF65-F5344CB8AC3E}">
        <p14:creationId xmlns:p14="http://schemas.microsoft.com/office/powerpoint/2010/main" val="26007549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Custom 5">
      <a:dk1>
        <a:srgbClr val="000000"/>
      </a:dk1>
      <a:lt1>
        <a:srgbClr val="FFFFFF"/>
      </a:lt1>
      <a:dk2>
        <a:srgbClr val="434342"/>
      </a:dk2>
      <a:lt2>
        <a:srgbClr val="CDD7D9"/>
      </a:lt2>
      <a:accent1>
        <a:srgbClr val="AD9F8A"/>
      </a:accent1>
      <a:accent2>
        <a:srgbClr val="ED8B00"/>
      </a:accent2>
      <a:accent3>
        <a:srgbClr val="002855"/>
      </a:accent3>
      <a:accent4>
        <a:srgbClr val="7C984A"/>
      </a:accent4>
      <a:accent5>
        <a:srgbClr val="C2AD8D"/>
      </a:accent5>
      <a:accent6>
        <a:srgbClr val="002855"/>
      </a:accent6>
      <a:hlink>
        <a:srgbClr val="002855"/>
      </a:hlink>
      <a:folHlink>
        <a:srgbClr val="ED8B00"/>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txDef>
      <a:spPr>
        <a:noFill/>
      </a:spPr>
      <a:bodyPr wrap="square" rtlCol="0">
        <a:spAutoFit/>
      </a:bodyPr>
      <a:lstStyle>
        <a:defPPr algn="l">
          <a:defRPr sz="1600" dirty="0">
            <a:latin typeface="Calibri" panose="020F0502020204030204" pitchFamily="34" charset="0"/>
            <a:cs typeface="Calibri" panose="020F050202020403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10418</TotalTime>
  <Words>1089</Words>
  <Application>Microsoft Office PowerPoint</Application>
  <PresentationFormat>On-screen Show (4:3)</PresentationFormat>
  <Paragraphs>156</Paragraphs>
  <Slides>19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Courier New</vt:lpstr>
      <vt:lpstr>DIN Pro Cond Bold</vt:lpstr>
      <vt:lpstr>Palatino Linotype</vt:lpstr>
      <vt:lpstr>Symbol</vt:lpstr>
      <vt:lpstr>Times New Roman</vt:lpstr>
      <vt:lpstr>Tunga</vt:lpstr>
      <vt:lpstr>Wingdings</vt:lpstr>
      <vt:lpstr>Angles</vt:lpstr>
      <vt:lpstr>South Carolina KEPRO- Requirements for Requesting Prior  Authorizations (PA) </vt:lpstr>
      <vt:lpstr>TOPICs</vt:lpstr>
      <vt:lpstr>Service types</vt:lpstr>
      <vt:lpstr>PowerPoint Presentation</vt:lpstr>
      <vt:lpstr>Required documentation </vt:lpstr>
      <vt:lpstr>PowerPoint Presentation</vt:lpstr>
      <vt:lpstr>CPT Codes </vt:lpstr>
      <vt:lpstr>CPT codes cont’d</vt:lpstr>
      <vt:lpstr>criteria</vt:lpstr>
      <vt:lpstr>Age requirements:</vt:lpstr>
      <vt:lpstr>Genetic counseling </vt:lpstr>
      <vt:lpstr>PowerPoint Presentation</vt:lpstr>
      <vt:lpstr>PowerPoint Presentation</vt:lpstr>
      <vt:lpstr>           Continuous Glucose monitoring     </vt:lpstr>
      <vt:lpstr>PowerPoint Presentation</vt:lpstr>
      <vt:lpstr>PowerPoint Presentation</vt:lpstr>
      <vt:lpstr>PowerPoint Presentation</vt:lpstr>
      <vt:lpstr>PowerPoint Presentation</vt:lpstr>
      <vt:lpstr>PowerPoint Presentation</vt:lpstr>
    </vt:vector>
  </TitlesOfParts>
  <Company>KePRO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cvonesh</dc:creator>
  <cp:lastModifiedBy>Joyce Fowler</cp:lastModifiedBy>
  <cp:revision>357</cp:revision>
  <dcterms:created xsi:type="dcterms:W3CDTF">2009-06-02T19:15:39Z</dcterms:created>
  <dcterms:modified xsi:type="dcterms:W3CDTF">2019-07-23T19:58:14Z</dcterms:modified>
</cp:coreProperties>
</file>