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 id="2147483767" r:id="rId5"/>
  </p:sldMasterIdLst>
  <p:notesMasterIdLst>
    <p:notesMasterId r:id="rId26"/>
  </p:notesMasterIdLst>
  <p:sldIdLst>
    <p:sldId id="269" r:id="rId6"/>
    <p:sldId id="270" r:id="rId7"/>
    <p:sldId id="444" r:id="rId8"/>
    <p:sldId id="457" r:id="rId9"/>
    <p:sldId id="340" r:id="rId10"/>
    <p:sldId id="383" r:id="rId11"/>
    <p:sldId id="390" r:id="rId12"/>
    <p:sldId id="384" r:id="rId13"/>
    <p:sldId id="388" r:id="rId14"/>
    <p:sldId id="470" r:id="rId15"/>
    <p:sldId id="471" r:id="rId16"/>
    <p:sldId id="385" r:id="rId17"/>
    <p:sldId id="386" r:id="rId18"/>
    <p:sldId id="474" r:id="rId19"/>
    <p:sldId id="411" r:id="rId20"/>
    <p:sldId id="454" r:id="rId21"/>
    <p:sldId id="412" r:id="rId22"/>
    <p:sldId id="413" r:id="rId23"/>
    <p:sldId id="414" r:id="rId24"/>
    <p:sldId id="47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Raleway" panose="020B0503030101060003" pitchFamily="34" charset="0"/>
      <p:regular r:id="rId35"/>
      <p:bold r:id="rId36"/>
      <p:italic r:id="rId37"/>
      <p:boldItalic r:id="rId38"/>
    </p:embeddedFont>
    <p:embeddedFont>
      <p:font typeface="Raleway Light" panose="020B0403030101060003" pitchFamily="34" charset="0"/>
      <p:regular r:id="rId39"/>
      <p:italic r:id="rId40"/>
    </p:embeddedFont>
    <p:embeddedFont>
      <p:font typeface="Raleway SemiBold" panose="020B0703030101060003" pitchFamily="34" charset="0"/>
      <p:bold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Brooks" initials="TB" lastIdx="27" clrIdx="0">
    <p:extLst>
      <p:ext uri="{19B8F6BF-5375-455C-9EA6-DF929625EA0E}">
        <p15:presenceInfo xmlns:p15="http://schemas.microsoft.com/office/powerpoint/2012/main" userId="S::tbrooks@kepro.com::bec65d79-00ae-4156-a8f4-2bd4310a3e19" providerId="AD"/>
      </p:ext>
    </p:extLst>
  </p:cmAuthor>
  <p:cmAuthor id="2" name="Jane Hughes" initials="JH" lastIdx="15" clrIdx="1">
    <p:extLst>
      <p:ext uri="{19B8F6BF-5375-455C-9EA6-DF929625EA0E}">
        <p15:presenceInfo xmlns:p15="http://schemas.microsoft.com/office/powerpoint/2012/main" userId="S::jhughes@kepro.com::32da9ea5-9c78-46b4-a57c-595119cb11af" providerId="AD"/>
      </p:ext>
    </p:extLst>
  </p:cmAuthor>
  <p:cmAuthor id="3" name="Channell Webster" initials="CW" lastIdx="131" clrIdx="2">
    <p:extLst>
      <p:ext uri="{19B8F6BF-5375-455C-9EA6-DF929625EA0E}">
        <p15:presenceInfo xmlns:p15="http://schemas.microsoft.com/office/powerpoint/2012/main" userId="S::Channell.Webster@scdhhs.gov::87ebb601-198b-4617-a174-df4cc5c7f645" providerId="AD"/>
      </p:ext>
    </p:extLst>
  </p:cmAuthor>
  <p:cmAuthor id="4" name="Christina Albright" initials="CA" lastIdx="13" clrIdx="3">
    <p:extLst>
      <p:ext uri="{19B8F6BF-5375-455C-9EA6-DF929625EA0E}">
        <p15:presenceInfo xmlns:p15="http://schemas.microsoft.com/office/powerpoint/2012/main" userId="S::calbright@kepro.com::a42824d9-928b-442c-a0f8-f2f87d9d5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5E"/>
    <a:srgbClr val="404040"/>
    <a:srgbClr val="546980"/>
    <a:srgbClr val="EF8A45"/>
    <a:srgbClr val="A6AFBA"/>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3634" autoAdjust="0"/>
  </p:normalViewPr>
  <p:slideViewPr>
    <p:cSldViewPr snapToGrid="0">
      <p:cViewPr varScale="1">
        <p:scale>
          <a:sx n="57" d="100"/>
          <a:sy n="57" d="100"/>
        </p:scale>
        <p:origin x="1176" y="42"/>
      </p:cViewPr>
      <p:guideLst/>
    </p:cSldViewPr>
  </p:slideViewPr>
  <p:notesTextViewPr>
    <p:cViewPr>
      <p:scale>
        <a:sx n="1" d="1"/>
        <a:sy n="1" d="1"/>
      </p:scale>
      <p:origin x="0" y="0"/>
    </p:cViewPr>
  </p:notesTextViewPr>
  <p:sorterViewPr>
    <p:cViewPr>
      <p:scale>
        <a:sx n="100" d="100"/>
        <a:sy n="100" d="100"/>
      </p:scale>
      <p:origin x="0" y="-36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6/8/2022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dirty="0"/>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accent3"/>
                </a:solidFill>
                <a:latin typeface="Raleway" panose="020B0503030101060003" pitchFamily="34" charset="0"/>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Provider Education 2022</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dirty="0"/>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dirty="0"/>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dirty="0"/>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sz="1200" dirty="0">
              <a:solidFill>
                <a:srgbClr val="FFFFFF"/>
              </a:solidFill>
              <a:latin typeface="Calibri" panose="020F0502020204030204" pitchFamily="34" charset="0"/>
              <a:cs typeface="Calibri" panose="020F0502020204030204" pitchFamily="34" charset="0"/>
            </a:endParaRPr>
          </a:p>
        </p:txBody>
      </p:sp>
      <p:sp>
        <p:nvSpPr>
          <p:cNvPr id="5" name="Footer Placeholder 4"/>
          <p:cNvSpPr>
            <a:spLocks noGrp="1"/>
          </p:cNvSpPr>
          <p:nvPr>
            <p:ph type="ftr" sz="quarter" idx="11"/>
          </p:nvPr>
        </p:nvSpPr>
        <p:spPr/>
        <p:txBody>
          <a:bodyPr/>
          <a:lstStyle/>
          <a:p>
            <a:pPr algn="r">
              <a:defRPr/>
            </a:pPr>
            <a:r>
              <a:rPr lang="en-US" sz="1000" cap="all" spc="200">
                <a:solidFill>
                  <a:srgbClr val="FFFFFF"/>
                </a:solidFill>
                <a:latin typeface="Calibri" panose="020F0502020204030204" pitchFamily="34" charset="0"/>
                <a:cs typeface="Calibri" panose="020F0502020204030204" pitchFamily="34" charset="0"/>
              </a:rPr>
              <a:t>Provider Education 2022</a:t>
            </a:r>
            <a:endParaRPr lang="en-US" sz="1000" cap="all" spc="2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3322" y="177053"/>
            <a:ext cx="1143757" cy="926054"/>
          </a:xfrm>
          <a:prstGeom prst="rect">
            <a:avLst/>
          </a:prstGeom>
        </p:spPr>
      </p:pic>
    </p:spTree>
    <p:extLst>
      <p:ext uri="{BB962C8B-B14F-4D97-AF65-F5344CB8AC3E}">
        <p14:creationId xmlns:p14="http://schemas.microsoft.com/office/powerpoint/2010/main" val="339353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2073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Clr>
                <a:srgbClr val="E27500"/>
              </a:buClr>
              <a:buFont typeface="Arial" panose="020B0604020202020204" pitchFamily="34" charset="0"/>
              <a:buChar char="•"/>
              <a:defRPr/>
            </a:lvl2pPr>
            <a:lvl3pPr>
              <a:buClr>
                <a:srgbClr val="004875"/>
              </a:buClr>
              <a:defRPr/>
            </a:lvl3pPr>
            <a:lvl4pPr>
              <a:buClr>
                <a:srgbClr val="E27500"/>
              </a:buClr>
              <a:defRPr/>
            </a:lvl4pPr>
            <a:lvl5pPr>
              <a:buClr>
                <a:srgbClr val="7993B7"/>
              </a:buClr>
              <a:defRPr>
                <a:solidFill>
                  <a:srgbClr val="0048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lvl1pPr>
              <a:defRPr b="0">
                <a:solidFill>
                  <a:schemeClr val="tx2"/>
                </a:solidFill>
              </a:defRPr>
            </a:lvl1p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0358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5" name="Rectangle 4"/>
          <p:cNvSpPr/>
          <p:nvPr userDrawn="1"/>
        </p:nvSpPr>
        <p:spPr>
          <a:xfrm>
            <a:off x="0" y="0"/>
            <a:ext cx="12192000" cy="849854"/>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7"/>
          <p:cNvSpPr>
            <a:spLocks noGrp="1"/>
          </p:cNvSpPr>
          <p:nvPr>
            <p:ph type="sldNum" sz="quarter" idx="10"/>
          </p:nvPr>
        </p:nvSpPr>
        <p:spPr/>
        <p:txBody>
          <a:bodyPr/>
          <a:lstStyle>
            <a:lvl1pPr>
              <a:defRPr b="0">
                <a:latin typeface="Raleway" panose="020B0503030101060003" pitchFamily="34" charset="0"/>
              </a:defRPr>
            </a:lvl1pPr>
          </a:lstStyle>
          <a:p>
            <a:fld id="{C1640D55-031C-4AD9-A16C-4EFA2F922910}" type="slidenum">
              <a:rPr lang="en-US" smtClean="0"/>
              <a:pPr/>
              <a:t>‹#›</a:t>
            </a:fld>
            <a:endParaRPr lang="en-US" dirty="0"/>
          </a:p>
        </p:txBody>
      </p:sp>
      <p:sp>
        <p:nvSpPr>
          <p:cNvPr id="6" name="Text Placeholder 5"/>
          <p:cNvSpPr>
            <a:spLocks noGrp="1"/>
          </p:cNvSpPr>
          <p:nvPr>
            <p:ph type="body" sz="quarter" idx="11" hasCustomPrompt="1"/>
          </p:nvPr>
        </p:nvSpPr>
        <p:spPr>
          <a:xfrm>
            <a:off x="849330" y="3133725"/>
            <a:ext cx="10504471" cy="708810"/>
          </a:xfrm>
        </p:spPr>
        <p:txBody>
          <a:bodyPr>
            <a:noAutofit/>
          </a:bodyPr>
          <a:lstStyle>
            <a:lvl1pPr marL="0" indent="0" algn="ctr">
              <a:buFontTx/>
              <a:buNone/>
              <a:defRPr sz="2900" b="1" baseline="0"/>
            </a:lvl1pPr>
          </a:lstStyle>
          <a:p>
            <a:pPr lvl="0"/>
            <a:r>
              <a:rPr lang="en-US" dirty="0"/>
              <a:t>Section Title</a:t>
            </a:r>
          </a:p>
        </p:txBody>
      </p:sp>
    </p:spTree>
    <p:extLst>
      <p:ext uri="{BB962C8B-B14F-4D97-AF65-F5344CB8AC3E}">
        <p14:creationId xmlns:p14="http://schemas.microsoft.com/office/powerpoint/2010/main" val="316274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23198"/>
            <a:ext cx="515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23198"/>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1640D55-031C-4AD9-A16C-4EFA2F922910}" type="slidenum">
              <a:rPr lang="en-US" smtClean="0"/>
              <a:t>‹#›</a:t>
            </a:fld>
            <a:endParaRPr lang="en-US" dirty="0"/>
          </a:p>
        </p:txBody>
      </p:sp>
    </p:spTree>
    <p:extLst>
      <p:ext uri="{BB962C8B-B14F-4D97-AF65-F5344CB8AC3E}">
        <p14:creationId xmlns:p14="http://schemas.microsoft.com/office/powerpoint/2010/main" val="2531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49854"/>
          </a:xfrm>
        </p:spPr>
        <p:txBody>
          <a:bodyPr/>
          <a:lstStyle/>
          <a:p>
            <a:r>
              <a:rPr lang="en-US"/>
              <a:t>Click to edit Master title style</a:t>
            </a:r>
          </a:p>
        </p:txBody>
      </p:sp>
      <p:sp>
        <p:nvSpPr>
          <p:cNvPr id="3" name="Text Placeholder 2"/>
          <p:cNvSpPr>
            <a:spLocks noGrp="1"/>
          </p:cNvSpPr>
          <p:nvPr>
            <p:ph type="body" idx="1"/>
          </p:nvPr>
        </p:nvSpPr>
        <p:spPr>
          <a:xfrm>
            <a:off x="840318" y="1283131"/>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107043"/>
            <a:ext cx="5158316"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283131"/>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07043"/>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C1640D55-031C-4AD9-A16C-4EFA2F922910}" type="slidenum">
              <a:rPr lang="en-US" smtClean="0"/>
              <a:pPr/>
              <a:t>‹#›</a:t>
            </a:fld>
            <a:endParaRPr lang="en-US" dirty="0"/>
          </a:p>
        </p:txBody>
      </p:sp>
    </p:spTree>
    <p:extLst>
      <p:ext uri="{BB962C8B-B14F-4D97-AF65-F5344CB8AC3E}">
        <p14:creationId xmlns:p14="http://schemas.microsoft.com/office/powerpoint/2010/main" val="126020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Full Size Graphic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1640D55-031C-4AD9-A16C-4EFA2F922910}" type="slidenum">
              <a:rPr lang="en-US" smtClean="0"/>
              <a:t>‹#›</a:t>
            </a:fld>
            <a:endParaRPr lang="en-US" dirty="0"/>
          </a:p>
        </p:txBody>
      </p:sp>
      <p:sp>
        <p:nvSpPr>
          <p:cNvPr id="7" name="Content Placeholder 6"/>
          <p:cNvSpPr>
            <a:spLocks noGrp="1"/>
          </p:cNvSpPr>
          <p:nvPr>
            <p:ph sz="quarter" idx="13" hasCustomPrompt="1"/>
          </p:nvPr>
        </p:nvSpPr>
        <p:spPr>
          <a:xfrm>
            <a:off x="838200" y="1304925"/>
            <a:ext cx="10515600" cy="4592638"/>
          </a:xfrm>
        </p:spPr>
        <p:txBody>
          <a:bodyPr/>
          <a:lstStyle>
            <a:lvl1pPr marL="0" indent="0">
              <a:buFontTx/>
              <a:buNone/>
              <a:defRPr baseline="0"/>
            </a:lvl1pPr>
          </a:lstStyle>
          <a:p>
            <a:pPr lvl="0"/>
            <a:r>
              <a:rPr lang="en-US" dirty="0"/>
              <a:t>Click icon to insert picture, graphic or table.</a:t>
            </a:r>
          </a:p>
        </p:txBody>
      </p:sp>
    </p:spTree>
    <p:extLst>
      <p:ext uri="{BB962C8B-B14F-4D97-AF65-F5344CB8AC3E}">
        <p14:creationId xmlns:p14="http://schemas.microsoft.com/office/powerpoint/2010/main" val="2748079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ize Picture Graphic or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004875"/>
                </a:solidFill>
              </a:defRPr>
            </a:lvl1pPr>
          </a:lstStyle>
          <a:p>
            <a:fld id="{C1640D55-031C-4AD9-A16C-4EFA2F922910}" type="slidenum">
              <a:rPr lang="en-US" smtClean="0"/>
              <a:pPr/>
              <a:t>‹#›</a:t>
            </a:fld>
            <a:endParaRPr lang="en-US" dirty="0"/>
          </a:p>
        </p:txBody>
      </p:sp>
      <p:sp>
        <p:nvSpPr>
          <p:cNvPr id="6" name="Content Placeholder 5"/>
          <p:cNvSpPr>
            <a:spLocks noGrp="1"/>
          </p:cNvSpPr>
          <p:nvPr>
            <p:ph sz="quarter" idx="13" hasCustomPrompt="1"/>
          </p:nvPr>
        </p:nvSpPr>
        <p:spPr>
          <a:xfrm>
            <a:off x="821933" y="503238"/>
            <a:ext cx="10531868" cy="5249862"/>
          </a:xfrm>
        </p:spPr>
        <p:txBody>
          <a:bodyPr/>
          <a:lstStyle>
            <a:lvl1pPr marL="0" indent="0">
              <a:buFontTx/>
              <a:buNone/>
              <a:defRPr baseline="0"/>
            </a:lvl1pPr>
          </a:lstStyle>
          <a:p>
            <a:pPr lvl="0"/>
            <a:r>
              <a:rPr lang="en-US" dirty="0"/>
              <a:t>Click on icon to insert picture, graphic or table.</a:t>
            </a:r>
          </a:p>
        </p:txBody>
      </p:sp>
    </p:spTree>
    <p:extLst>
      <p:ext uri="{BB962C8B-B14F-4D97-AF65-F5344CB8AC3E}">
        <p14:creationId xmlns:p14="http://schemas.microsoft.com/office/powerpoint/2010/main" val="15864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640D55-031C-4AD9-A16C-4EFA2F922910}"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4597771" y="2306871"/>
            <a:ext cx="2996460" cy="2244258"/>
          </a:xfrm>
          <a:prstGeom prst="rect">
            <a:avLst/>
          </a:prstGeom>
          <a:noFill/>
          <a:ln w="9525">
            <a:noFill/>
            <a:miter lim="800000"/>
            <a:headEnd/>
            <a:tailEnd/>
          </a:ln>
        </p:spPr>
      </p:pic>
      <p:sp>
        <p:nvSpPr>
          <p:cNvPr id="5" name="Rectangle 4"/>
          <p:cNvSpPr/>
          <p:nvPr userDrawn="1"/>
        </p:nvSpPr>
        <p:spPr>
          <a:xfrm>
            <a:off x="0" y="1"/>
            <a:ext cx="12192000" cy="852755"/>
          </a:xfrm>
          <a:prstGeom prst="rect">
            <a:avLst/>
          </a:prstGeom>
          <a:solidFill>
            <a:srgbClr val="00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524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dirty="0"/>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dirty="0"/>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accent2"/>
                </a:solidFill>
                <a:latin typeface="Raleway" panose="020B0503030101060003" pitchFamily="34" charset="0"/>
                <a:ea typeface="Open Sans" panose="020B0606030504020204" pitchFamily="34" charset="0"/>
                <a:cs typeface="Open Sans" panose="020B0606030504020204" pitchFamily="34" charset="0"/>
              </a:defRPr>
            </a:lvl1pPr>
          </a:lstStyle>
          <a:p>
            <a:r>
              <a:rPr lang="en-US" dirty="0"/>
              <a:t>Provider Education 2022</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dirty="0"/>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dirty="0"/>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Provider Education 2022</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0.png"/><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66"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49854"/>
          </a:xfrm>
          <a:prstGeom prst="rect">
            <a:avLst/>
          </a:prstGeom>
          <a:solidFill>
            <a:srgbClr val="00487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215367"/>
            <a:ext cx="10622280" cy="4820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b="1">
                <a:solidFill>
                  <a:srgbClr val="004875"/>
                </a:solidFill>
              </a:defRPr>
            </a:lvl1pPr>
          </a:lstStyle>
          <a:p>
            <a:fld id="{C1640D55-031C-4AD9-A16C-4EFA2F922910}" type="slidenum">
              <a:rPr lang="en-US" smtClean="0"/>
              <a:pPr/>
              <a:t>‹#›</a:t>
            </a:fld>
            <a:endParaRPr lang="en-US" dirty="0"/>
          </a:p>
        </p:txBody>
      </p:sp>
      <p:cxnSp>
        <p:nvCxnSpPr>
          <p:cNvPr id="10" name="Straight Connector 9"/>
          <p:cNvCxnSpPr/>
          <p:nvPr userDrawn="1"/>
        </p:nvCxnSpPr>
        <p:spPr>
          <a:xfrm>
            <a:off x="838200" y="6197511"/>
            <a:ext cx="10515600" cy="0"/>
          </a:xfrm>
          <a:prstGeom prst="line">
            <a:avLst/>
          </a:prstGeom>
          <a:ln w="12700">
            <a:solidFill>
              <a:srgbClr val="0048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38201" y="6356351"/>
            <a:ext cx="2844633" cy="362949"/>
          </a:xfrm>
          <a:prstGeom prst="rect">
            <a:avLst/>
          </a:prstGeom>
        </p:spPr>
      </p:pic>
    </p:spTree>
    <p:extLst>
      <p:ext uri="{BB962C8B-B14F-4D97-AF65-F5344CB8AC3E}">
        <p14:creationId xmlns:p14="http://schemas.microsoft.com/office/powerpoint/2010/main" val="213920972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875"/>
          </a:solidFill>
          <a:latin typeface="+mn-lt"/>
          <a:ea typeface="+mn-ea"/>
          <a:cs typeface="+mn-cs"/>
        </a:defRPr>
      </a:lvl1pPr>
      <a:lvl2pPr marL="6858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400" kern="1200">
          <a:solidFill>
            <a:srgbClr val="004875"/>
          </a:solidFill>
          <a:latin typeface="+mn-lt"/>
          <a:ea typeface="+mn-ea"/>
          <a:cs typeface="+mn-cs"/>
        </a:defRPr>
      </a:lvl2pPr>
      <a:lvl3pPr marL="11430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2000" kern="1200">
          <a:solidFill>
            <a:srgbClr val="004875"/>
          </a:solidFill>
          <a:latin typeface="+mn-lt"/>
          <a:ea typeface="+mn-ea"/>
          <a:cs typeface="+mn-cs"/>
        </a:defRPr>
      </a:lvl3pPr>
      <a:lvl4pPr marL="16002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4pPr>
      <a:lvl5pPr marL="2057400" indent="-228600" algn="l" defTabSz="914400" rtl="0" eaLnBrk="1" latinLnBrk="0" hangingPunct="1">
        <a:lnSpc>
          <a:spcPct val="90000"/>
        </a:lnSpc>
        <a:spcBef>
          <a:spcPts val="500"/>
        </a:spcBef>
        <a:buClr>
          <a:srgbClr val="004875"/>
        </a:buClr>
        <a:buSzPct val="70000"/>
        <a:buFont typeface="Wingdings" panose="05000000000000000000" pitchFamily="2" charset="2"/>
        <a:buChar char="Ø"/>
        <a:defRPr sz="1800" kern="1200">
          <a:solidFill>
            <a:srgbClr val="004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msp.scdhhs.gov/epsdt/site-page/medical-necessity"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scdhhs.kepro.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5"/>
            <a:ext cx="9144000" cy="1318092"/>
          </a:xfrm>
        </p:spPr>
        <p:txBody>
          <a:bodyPr>
            <a:noAutofit/>
          </a:bodyPr>
          <a:lstStyle/>
          <a:p>
            <a:r>
              <a:rPr lang="en-US" sz="2800" b="1" dirty="0">
                <a:solidFill>
                  <a:schemeClr val="accent2"/>
                </a:solidFill>
                <a:latin typeface="+mj-lt"/>
              </a:rPr>
              <a:t>South Carolina</a:t>
            </a:r>
            <a:br>
              <a:rPr lang="en-US" sz="2800" b="1" dirty="0">
                <a:solidFill>
                  <a:schemeClr val="accent2"/>
                </a:solidFill>
                <a:latin typeface="+mj-lt"/>
              </a:rPr>
            </a:br>
            <a:r>
              <a:rPr lang="en-US" sz="2800" b="1" dirty="0">
                <a:solidFill>
                  <a:schemeClr val="accent2"/>
                </a:solidFill>
                <a:latin typeface="+mj-lt"/>
              </a:rPr>
              <a:t>Department of Health &amp; Human services</a:t>
            </a:r>
            <a:endParaRPr lang="en-US" sz="2800" dirty="0">
              <a:solidFill>
                <a:schemeClr val="accent2"/>
              </a:solidFill>
              <a:latin typeface="+mj-lt"/>
            </a:endParaRPr>
          </a:p>
        </p:txBody>
      </p:sp>
      <p:sp>
        <p:nvSpPr>
          <p:cNvPr id="3" name="TextBox 2"/>
          <p:cNvSpPr txBox="1"/>
          <p:nvPr/>
        </p:nvSpPr>
        <p:spPr>
          <a:xfrm>
            <a:off x="4754879" y="1854926"/>
            <a:ext cx="6439989" cy="1261884"/>
          </a:xfrm>
          <a:prstGeom prst="rect">
            <a:avLst/>
          </a:prstGeom>
          <a:noFill/>
        </p:spPr>
        <p:txBody>
          <a:bodyPr wrap="square" rtlCol="0">
            <a:spAutoFit/>
          </a:bodyPr>
          <a:lstStyle/>
          <a:p>
            <a:pPr algn="ctr"/>
            <a:r>
              <a:rPr lang="en-US" sz="4000" b="1" dirty="0">
                <a:solidFill>
                  <a:schemeClr val="accent2"/>
                </a:solidFill>
                <a:latin typeface="+mj-lt"/>
              </a:rPr>
              <a:t>Provider DME Training</a:t>
            </a:r>
          </a:p>
          <a:p>
            <a:pPr algn="ctr"/>
            <a:endParaRPr lang="en-US" dirty="0">
              <a:solidFill>
                <a:schemeClr val="accent2"/>
              </a:solidFill>
              <a:latin typeface="+mj-lt"/>
            </a:endParaRPr>
          </a:p>
          <a:p>
            <a:pPr algn="ctr"/>
            <a:r>
              <a:rPr lang="en-US" dirty="0">
                <a:solidFill>
                  <a:schemeClr val="accent2"/>
                </a:solidFill>
                <a:latin typeface="+mj-lt"/>
              </a:rPr>
              <a:t>Q2 2022</a:t>
            </a:r>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72" y="602417"/>
            <a:ext cx="8578542" cy="436093"/>
          </a:xfrm>
        </p:spPr>
        <p:txBody>
          <a:bodyPr/>
          <a:lstStyle/>
          <a:p>
            <a:r>
              <a:rPr lang="en-US" sz="3200" dirty="0"/>
              <a:t>Durable Medical Equipment and EPSDT</a:t>
            </a:r>
          </a:p>
        </p:txBody>
      </p:sp>
      <p:sp>
        <p:nvSpPr>
          <p:cNvPr id="7" name="Text Placeholder 5"/>
          <p:cNvSpPr>
            <a:spLocks noGrp="1"/>
          </p:cNvSpPr>
          <p:nvPr>
            <p:ph type="body" sz="quarter" idx="18"/>
          </p:nvPr>
        </p:nvSpPr>
        <p:spPr>
          <a:xfrm>
            <a:off x="376272" y="1416407"/>
            <a:ext cx="8578542" cy="4621129"/>
          </a:xfrm>
        </p:spPr>
        <p:txBody>
          <a:bodyPr/>
          <a:lstStyle/>
          <a:p>
            <a:pPr marL="285750" indent="-285750">
              <a:buFont typeface="Arial" panose="020B0604020202020204" pitchFamily="34" charset="0"/>
              <a:buChar char="•"/>
            </a:pPr>
            <a:r>
              <a:rPr lang="en-US" sz="2000" b="0" dirty="0">
                <a:solidFill>
                  <a:srgbClr val="002060"/>
                </a:solidFill>
                <a:latin typeface="+mj-lt"/>
              </a:rPr>
              <a:t>Kepro reviews for all codes under the age of 21 years old under the Early Periodic Screening, Diagnostic and Treatment (EPSDT) provision.</a:t>
            </a:r>
          </a:p>
          <a:p>
            <a:pPr marL="285750" indent="-285750">
              <a:buFont typeface="Arial" panose="020B0604020202020204" pitchFamily="34" charset="0"/>
              <a:buChar char="•"/>
            </a:pPr>
            <a:r>
              <a:rPr lang="en-US" sz="2000" b="0" dirty="0">
                <a:solidFill>
                  <a:srgbClr val="002060"/>
                </a:solidFill>
                <a:latin typeface="+mj-lt"/>
              </a:rPr>
              <a:t>Provider must specify that the request for authorization is to be reviewed as EPSDT.</a:t>
            </a:r>
          </a:p>
          <a:p>
            <a:pPr marL="285750" indent="-285750">
              <a:buFont typeface="Arial" panose="020B0604020202020204" pitchFamily="34" charset="0"/>
              <a:buChar char="•"/>
            </a:pPr>
            <a:r>
              <a:rPr lang="en-US" sz="2000" b="0" dirty="0">
                <a:solidFill>
                  <a:srgbClr val="002060"/>
                </a:solidFill>
                <a:latin typeface="+mj-lt"/>
              </a:rPr>
              <a:t>All coverable, medically necessary, services must be provided even if the service is not available under Healthy Connections Medicaid to beneficiaries through the month of their 21st birthday.</a:t>
            </a:r>
          </a:p>
          <a:p>
            <a:pPr marL="285750" indent="-285750">
              <a:buFont typeface="Arial" panose="020B0604020202020204" pitchFamily="34" charset="0"/>
              <a:buChar char="•"/>
            </a:pPr>
            <a:r>
              <a:rPr lang="en-US" sz="2000" b="0" dirty="0">
                <a:solidFill>
                  <a:srgbClr val="002060"/>
                </a:solidFill>
                <a:latin typeface="+mj-lt"/>
              </a:rPr>
              <a:t>Additional health care services are available under the federal Medicaid program if they are medically necessary to treat, correct or ameliorate illnesses and conditions discovered regardless of whether the service is covered by the State Plan.</a:t>
            </a:r>
          </a:p>
          <a:p>
            <a:endParaRPr lang="en-US" dirty="0">
              <a:solidFill>
                <a:srgbClr val="002060"/>
              </a:solidFill>
            </a:endParaRPr>
          </a:p>
          <a:p>
            <a:pPr marL="0" indent="0">
              <a:buNone/>
            </a:pPr>
            <a:endParaRPr lang="en-US" dirty="0"/>
          </a:p>
        </p:txBody>
      </p:sp>
      <p:sp>
        <p:nvSpPr>
          <p:cNvPr id="2" name="Footer Placeholder 1">
            <a:extLst>
              <a:ext uri="{FF2B5EF4-FFF2-40B4-BE49-F238E27FC236}">
                <a16:creationId xmlns:a16="http://schemas.microsoft.com/office/drawing/2014/main" id="{22195E5C-6C80-4EB1-9382-036B2F76B343}"/>
              </a:ext>
            </a:extLst>
          </p:cNvPr>
          <p:cNvSpPr>
            <a:spLocks noGrp="1"/>
          </p:cNvSpPr>
          <p:nvPr>
            <p:ph type="ftr" sz="quarter" idx="11"/>
          </p:nvPr>
        </p:nvSpPr>
        <p:spPr/>
        <p:txBody>
          <a:bodyPr/>
          <a:lstStyle/>
          <a:p>
            <a:r>
              <a:rPr lang="en-US" dirty="0">
                <a:latin typeface="Raleway" panose="020B0503030101060003" pitchFamily="34" charset="0"/>
              </a:rPr>
              <a:t>Provider</a:t>
            </a:r>
            <a:r>
              <a:rPr lang="en-US" dirty="0"/>
              <a:t> Education 2022</a:t>
            </a:r>
          </a:p>
        </p:txBody>
      </p:sp>
      <p:sp>
        <p:nvSpPr>
          <p:cNvPr id="3" name="Slide Number Placeholder 2">
            <a:extLst>
              <a:ext uri="{FF2B5EF4-FFF2-40B4-BE49-F238E27FC236}">
                <a16:creationId xmlns:a16="http://schemas.microsoft.com/office/drawing/2014/main" id="{8A7DCDDA-51B9-4D9B-9C3F-945DDFF5B788}"/>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10</a:t>
            </a:fld>
            <a:endParaRPr lang="en-US" dirty="0"/>
          </a:p>
        </p:txBody>
      </p:sp>
    </p:spTree>
    <p:extLst>
      <p:ext uri="{BB962C8B-B14F-4D97-AF65-F5344CB8AC3E}">
        <p14:creationId xmlns:p14="http://schemas.microsoft.com/office/powerpoint/2010/main" val="251635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72" y="602417"/>
            <a:ext cx="8578542" cy="436093"/>
          </a:xfrm>
        </p:spPr>
        <p:txBody>
          <a:bodyPr/>
          <a:lstStyle/>
          <a:p>
            <a:r>
              <a:rPr lang="en-US" sz="3200" dirty="0"/>
              <a:t>Durable Medical Equipment and EPSDT</a:t>
            </a:r>
          </a:p>
        </p:txBody>
      </p:sp>
      <p:sp>
        <p:nvSpPr>
          <p:cNvPr id="7" name="Text Placeholder 5"/>
          <p:cNvSpPr>
            <a:spLocks noGrp="1"/>
          </p:cNvSpPr>
          <p:nvPr>
            <p:ph type="body" sz="quarter" idx="18"/>
          </p:nvPr>
        </p:nvSpPr>
        <p:spPr>
          <a:xfrm>
            <a:off x="376272" y="1416407"/>
            <a:ext cx="8578542" cy="4621129"/>
          </a:xfrm>
        </p:spPr>
        <p:txBody>
          <a:bodyPr/>
          <a:lstStyle/>
          <a:p>
            <a:pPr marL="0" indent="0">
              <a:buNone/>
            </a:pPr>
            <a:r>
              <a:rPr lang="en-US" sz="2000" b="0" dirty="0">
                <a:solidFill>
                  <a:srgbClr val="002060"/>
                </a:solidFill>
                <a:latin typeface="+mj-lt"/>
              </a:rPr>
              <a:t>EPSDT Medical Necessity Does NOT include:</a:t>
            </a:r>
          </a:p>
          <a:p>
            <a:pPr marL="285750" indent="-285750">
              <a:buFont typeface="Arial" panose="020B0604020202020204" pitchFamily="34" charset="0"/>
              <a:buChar char="•"/>
            </a:pPr>
            <a:r>
              <a:rPr lang="en-US" sz="2000" b="0" dirty="0">
                <a:solidFill>
                  <a:srgbClr val="002060"/>
                </a:solidFill>
                <a:latin typeface="+mj-lt"/>
              </a:rPr>
              <a:t>Experimental or investigational treatments;</a:t>
            </a:r>
          </a:p>
          <a:p>
            <a:pPr marL="285750" indent="-285750">
              <a:buFont typeface="Arial" panose="020B0604020202020204" pitchFamily="34" charset="0"/>
              <a:buChar char="•"/>
            </a:pPr>
            <a:r>
              <a:rPr lang="en-US" sz="2000" b="0" dirty="0">
                <a:solidFill>
                  <a:srgbClr val="002060"/>
                </a:solidFill>
                <a:latin typeface="+mj-lt"/>
              </a:rPr>
              <a:t>Services or items not generally accepted as effective; and/or not within the normal course and duration of treatment;</a:t>
            </a:r>
          </a:p>
          <a:p>
            <a:pPr marL="285750" indent="-285750">
              <a:buFont typeface="Arial" panose="020B0604020202020204" pitchFamily="34" charset="0"/>
              <a:buChar char="•"/>
            </a:pPr>
            <a:r>
              <a:rPr lang="en-US" sz="2000" b="0" dirty="0">
                <a:solidFill>
                  <a:srgbClr val="002060"/>
                </a:solidFill>
                <a:latin typeface="+mj-lt"/>
              </a:rPr>
              <a:t>Services for caregiver or provider convenience.</a:t>
            </a:r>
          </a:p>
          <a:p>
            <a:pPr marL="285750" indent="-285750">
              <a:buFont typeface="Arial" panose="020B0604020202020204" pitchFamily="34" charset="0"/>
              <a:buChar char="•"/>
            </a:pPr>
            <a:r>
              <a:rPr lang="en-US" sz="2000" b="0" dirty="0">
                <a:solidFill>
                  <a:srgbClr val="002060"/>
                </a:solidFill>
                <a:latin typeface="+mj-lt"/>
              </a:rPr>
              <a:t>Services for which South Carolina Healthy Connections Medicaid has a waiver are also not considered to be State Plan benefits, and therefore are not a benefit under EPSDT.</a:t>
            </a:r>
          </a:p>
          <a:p>
            <a:pPr marL="628650" lvl="1" indent="-285750"/>
            <a:r>
              <a:rPr lang="en-US" sz="2000" b="0" dirty="0">
                <a:solidFill>
                  <a:srgbClr val="002060"/>
                </a:solidFill>
                <a:latin typeface="+mj-lt"/>
              </a:rPr>
              <a:t>Items such as respite, behavioral interventions, in-home support services and home modifications are examples of waiver services.</a:t>
            </a:r>
          </a:p>
          <a:p>
            <a:pPr marL="63500" lvl="1" indent="0">
              <a:buNone/>
            </a:pPr>
            <a:endParaRPr lang="en-US" sz="2000" b="0" dirty="0">
              <a:solidFill>
                <a:srgbClr val="002060"/>
              </a:solidFill>
              <a:latin typeface="+mj-lt"/>
            </a:endParaRPr>
          </a:p>
          <a:p>
            <a:pPr marL="63500" lvl="1" indent="0">
              <a:buNone/>
            </a:pPr>
            <a:r>
              <a:rPr lang="en-US" sz="2000" b="0" dirty="0">
                <a:solidFill>
                  <a:srgbClr val="002060"/>
                </a:solidFill>
                <a:latin typeface="+mj-lt"/>
              </a:rPr>
              <a:t>Reference </a:t>
            </a:r>
            <a:r>
              <a:rPr lang="en-US" sz="2000" b="0" dirty="0">
                <a:solidFill>
                  <a:schemeClr val="tx2"/>
                </a:solidFill>
                <a:latin typeface="+mj-lt"/>
                <a:hlinkClick r:id="rId2">
                  <a:extLst>
                    <a:ext uri="{A12FA001-AC4F-418D-AE19-62706E023703}">
                      <ahyp:hlinkClr xmlns:ahyp="http://schemas.microsoft.com/office/drawing/2018/hyperlinkcolor" val="tx"/>
                    </a:ext>
                  </a:extLst>
                </a:hlinkClick>
              </a:rPr>
              <a:t>https://msp.scdhhs.gov/epsdt/site-page/medical-necessity</a:t>
            </a:r>
            <a:endParaRPr lang="en-US" sz="2000" b="0" dirty="0">
              <a:solidFill>
                <a:schemeClr val="tx2"/>
              </a:solidFill>
              <a:latin typeface="+mj-lt"/>
            </a:endParaRPr>
          </a:p>
          <a:p>
            <a:pPr marL="63500" lvl="1" indent="0">
              <a:buNone/>
            </a:pPr>
            <a:endParaRPr lang="en-US" sz="2000" dirty="0">
              <a:solidFill>
                <a:srgbClr val="002060"/>
              </a:solidFill>
            </a:endParaRPr>
          </a:p>
          <a:p>
            <a:pPr marL="0" indent="0">
              <a:buNone/>
            </a:pPr>
            <a:endParaRPr lang="en-US" dirty="0"/>
          </a:p>
        </p:txBody>
      </p:sp>
      <p:sp>
        <p:nvSpPr>
          <p:cNvPr id="2" name="Footer Placeholder 1">
            <a:extLst>
              <a:ext uri="{FF2B5EF4-FFF2-40B4-BE49-F238E27FC236}">
                <a16:creationId xmlns:a16="http://schemas.microsoft.com/office/drawing/2014/main" id="{22195E5C-6C80-4EB1-9382-036B2F76B343}"/>
              </a:ext>
            </a:extLst>
          </p:cNvPr>
          <p:cNvSpPr>
            <a:spLocks noGrp="1"/>
          </p:cNvSpPr>
          <p:nvPr>
            <p:ph type="ftr" sz="quarter" idx="11"/>
          </p:nvPr>
        </p:nvSpPr>
        <p:spPr/>
        <p:txBody>
          <a:bodyPr/>
          <a:lstStyle/>
          <a:p>
            <a:r>
              <a:rPr lang="en-US" dirty="0">
                <a:latin typeface="Raleway" panose="020B0503030101060003" pitchFamily="34" charset="0"/>
              </a:rPr>
              <a:t>Provider</a:t>
            </a:r>
            <a:r>
              <a:rPr lang="en-US" dirty="0"/>
              <a:t> Education 2022</a:t>
            </a:r>
          </a:p>
        </p:txBody>
      </p:sp>
      <p:sp>
        <p:nvSpPr>
          <p:cNvPr id="3" name="Slide Number Placeholder 2">
            <a:extLst>
              <a:ext uri="{FF2B5EF4-FFF2-40B4-BE49-F238E27FC236}">
                <a16:creationId xmlns:a16="http://schemas.microsoft.com/office/drawing/2014/main" id="{8A7DCDDA-51B9-4D9B-9C3F-945DDFF5B788}"/>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11</a:t>
            </a:fld>
            <a:endParaRPr lang="en-US" dirty="0"/>
          </a:p>
        </p:txBody>
      </p:sp>
    </p:spTree>
    <p:extLst>
      <p:ext uri="{BB962C8B-B14F-4D97-AF65-F5344CB8AC3E}">
        <p14:creationId xmlns:p14="http://schemas.microsoft.com/office/powerpoint/2010/main" val="403516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634654"/>
            <a:ext cx="6700157" cy="436093"/>
          </a:xfrm>
        </p:spPr>
        <p:txBody>
          <a:bodyPr/>
          <a:lstStyle/>
          <a:p>
            <a:r>
              <a:rPr lang="en-US" dirty="0"/>
              <a:t>Durable Medical Equipment</a:t>
            </a:r>
          </a:p>
        </p:txBody>
      </p:sp>
      <p:sp>
        <p:nvSpPr>
          <p:cNvPr id="7" name="Text Placeholder 5"/>
          <p:cNvSpPr>
            <a:spLocks noGrp="1"/>
          </p:cNvSpPr>
          <p:nvPr>
            <p:ph type="body" sz="quarter" idx="18"/>
          </p:nvPr>
        </p:nvSpPr>
        <p:spPr>
          <a:xfrm>
            <a:off x="331076" y="1419571"/>
            <a:ext cx="8513379" cy="4803775"/>
          </a:xfrm>
        </p:spPr>
        <p:txBody>
          <a:bodyPr/>
          <a:lstStyle/>
          <a:p>
            <a:pPr>
              <a:buFont typeface="Arial" panose="020B0604020202020204" pitchFamily="34" charset="0"/>
              <a:buChar char="•"/>
            </a:pPr>
            <a:r>
              <a:rPr lang="en-US" sz="2000" b="0" dirty="0">
                <a:solidFill>
                  <a:srgbClr val="002060"/>
                </a:solidFill>
                <a:latin typeface="+mj-lt"/>
              </a:rPr>
              <a:t>Submission of Medicaid Certificate of Medical Necessity (MCMN) is required.  </a:t>
            </a:r>
          </a:p>
          <a:p>
            <a:pPr>
              <a:buFont typeface="Arial" panose="020B0604020202020204" pitchFamily="34" charset="0"/>
              <a:buChar char="•"/>
            </a:pPr>
            <a:r>
              <a:rPr lang="en-US" sz="2000" b="0" dirty="0">
                <a:solidFill>
                  <a:srgbClr val="002060"/>
                </a:solidFill>
                <a:latin typeface="+mj-lt"/>
              </a:rPr>
              <a:t>There are 6 versions: </a:t>
            </a:r>
          </a:p>
          <a:p>
            <a:pPr lvl="1"/>
            <a:r>
              <a:rPr lang="en-US" sz="2000" b="0" dirty="0">
                <a:solidFill>
                  <a:srgbClr val="002060"/>
                </a:solidFill>
                <a:latin typeface="+mj-lt"/>
              </a:rPr>
              <a:t>Equipment/Supplies (DME 001)</a:t>
            </a:r>
          </a:p>
          <a:p>
            <a:pPr lvl="1"/>
            <a:r>
              <a:rPr lang="en-US" sz="2000" b="0" dirty="0">
                <a:solidFill>
                  <a:srgbClr val="002060"/>
                </a:solidFill>
                <a:latin typeface="+mj-lt"/>
              </a:rPr>
              <a:t>Power/Manual wheelchair and/or Accessories (DME 003)</a:t>
            </a:r>
          </a:p>
          <a:p>
            <a:pPr lvl="1"/>
            <a:r>
              <a:rPr lang="en-US" sz="2000" b="0" dirty="0">
                <a:solidFill>
                  <a:srgbClr val="002060"/>
                </a:solidFill>
                <a:latin typeface="+mj-lt"/>
              </a:rPr>
              <a:t>Orthotics/prosthetics/diabetic shoes (DME 004)</a:t>
            </a:r>
          </a:p>
          <a:p>
            <a:pPr lvl="1"/>
            <a:r>
              <a:rPr lang="en-US" sz="2000" b="0" dirty="0">
                <a:solidFill>
                  <a:srgbClr val="002060"/>
                </a:solidFill>
                <a:latin typeface="+mj-lt"/>
              </a:rPr>
              <a:t>Enteral nutrition (DME 005) </a:t>
            </a:r>
          </a:p>
          <a:p>
            <a:pPr lvl="1"/>
            <a:r>
              <a:rPr lang="en-US" sz="2000" b="0" dirty="0">
                <a:solidFill>
                  <a:srgbClr val="002060"/>
                </a:solidFill>
                <a:latin typeface="+mj-lt"/>
              </a:rPr>
              <a:t>Parenteral nutrition (DME 006) </a:t>
            </a:r>
          </a:p>
          <a:p>
            <a:pPr lvl="1"/>
            <a:r>
              <a:rPr lang="en-US" sz="2000" b="0" dirty="0">
                <a:solidFill>
                  <a:srgbClr val="002060"/>
                </a:solidFill>
                <a:latin typeface="+mj-lt"/>
              </a:rPr>
              <a:t>Oxygen (DME 007) </a:t>
            </a:r>
          </a:p>
          <a:p>
            <a:pPr lvl="1"/>
            <a:endParaRPr lang="en-US" sz="2000" b="0" dirty="0">
              <a:solidFill>
                <a:srgbClr val="002060"/>
              </a:solidFill>
              <a:latin typeface="+mj-lt"/>
            </a:endParaRPr>
          </a:p>
          <a:p>
            <a:pPr>
              <a:buFont typeface="Arial" panose="020B0604020202020204" pitchFamily="34" charset="0"/>
              <a:buChar char="•"/>
            </a:pPr>
            <a:r>
              <a:rPr lang="en-US" sz="2000" b="0" dirty="0">
                <a:solidFill>
                  <a:srgbClr val="002060"/>
                </a:solidFill>
                <a:latin typeface="+mj-lt"/>
              </a:rPr>
              <a:t>MCMN is valid for 12 months.</a:t>
            </a:r>
          </a:p>
          <a:p>
            <a:pPr marL="0" indent="0">
              <a:buNone/>
            </a:pPr>
            <a:endParaRPr lang="en-US" sz="2000" b="0" dirty="0">
              <a:solidFill>
                <a:srgbClr val="002060"/>
              </a:solidFill>
              <a:latin typeface="+mj-lt"/>
            </a:endParaRPr>
          </a:p>
          <a:p>
            <a:pPr marL="0" indent="0">
              <a:buNone/>
            </a:pPr>
            <a:r>
              <a:rPr lang="en-US" sz="2000" b="0" dirty="0">
                <a:solidFill>
                  <a:srgbClr val="002060"/>
                </a:solidFill>
                <a:latin typeface="+mj-lt"/>
              </a:rPr>
              <a:t>Reference Durable Medical Equipment Services Provider Manual Section 4</a:t>
            </a:r>
          </a:p>
          <a:p>
            <a:endParaRPr lang="en-US" dirty="0">
              <a:solidFill>
                <a:srgbClr val="002060"/>
              </a:solidFill>
            </a:endParaRPr>
          </a:p>
          <a:p>
            <a:pPr marL="0" indent="0">
              <a:buNone/>
            </a:pPr>
            <a:endParaRPr lang="en-US" dirty="0"/>
          </a:p>
        </p:txBody>
      </p:sp>
      <p:sp>
        <p:nvSpPr>
          <p:cNvPr id="2" name="Footer Placeholder 1">
            <a:extLst>
              <a:ext uri="{FF2B5EF4-FFF2-40B4-BE49-F238E27FC236}">
                <a16:creationId xmlns:a16="http://schemas.microsoft.com/office/drawing/2014/main" id="{92346223-4199-40FC-B9BA-CF23A65D79C0}"/>
              </a:ext>
            </a:extLst>
          </p:cNvPr>
          <p:cNvSpPr>
            <a:spLocks noGrp="1"/>
          </p:cNvSpPr>
          <p:nvPr>
            <p:ph type="ftr" sz="quarter" idx="11"/>
          </p:nvPr>
        </p:nvSpPr>
        <p:spPr/>
        <p:txBody>
          <a:bodyPr/>
          <a:lstStyle/>
          <a:p>
            <a:r>
              <a:rPr lang="en-US" dirty="0"/>
              <a:t>Provider </a:t>
            </a:r>
            <a:r>
              <a:rPr lang="en-US" dirty="0">
                <a:latin typeface="Raleway" panose="020B0503030101060003" pitchFamily="34" charset="0"/>
              </a:rPr>
              <a:t>Education</a:t>
            </a:r>
            <a:r>
              <a:rPr lang="en-US" dirty="0"/>
              <a:t> 2022</a:t>
            </a:r>
          </a:p>
        </p:txBody>
      </p:sp>
      <p:sp>
        <p:nvSpPr>
          <p:cNvPr id="3" name="Slide Number Placeholder 2">
            <a:extLst>
              <a:ext uri="{FF2B5EF4-FFF2-40B4-BE49-F238E27FC236}">
                <a16:creationId xmlns:a16="http://schemas.microsoft.com/office/drawing/2014/main" id="{86744359-6EBC-42D4-A93D-896D560ECD46}"/>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12</a:t>
            </a:fld>
            <a:endParaRPr lang="en-US" dirty="0"/>
          </a:p>
        </p:txBody>
      </p:sp>
    </p:spTree>
    <p:extLst>
      <p:ext uri="{BB962C8B-B14F-4D97-AF65-F5344CB8AC3E}">
        <p14:creationId xmlns:p14="http://schemas.microsoft.com/office/powerpoint/2010/main" val="404148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046" y="634654"/>
            <a:ext cx="8392768" cy="436093"/>
          </a:xfrm>
        </p:spPr>
        <p:txBody>
          <a:bodyPr/>
          <a:lstStyle/>
          <a:p>
            <a:r>
              <a:rPr lang="en-US" dirty="0"/>
              <a:t>Durable Medical Equipment Modifiers</a:t>
            </a:r>
          </a:p>
        </p:txBody>
      </p:sp>
      <p:sp>
        <p:nvSpPr>
          <p:cNvPr id="7" name="Text Placeholder 5"/>
          <p:cNvSpPr>
            <a:spLocks noGrp="1"/>
          </p:cNvSpPr>
          <p:nvPr>
            <p:ph type="body" sz="quarter" idx="18"/>
          </p:nvPr>
        </p:nvSpPr>
        <p:spPr>
          <a:xfrm>
            <a:off x="204953" y="1403131"/>
            <a:ext cx="8529144" cy="4902419"/>
          </a:xfrm>
        </p:spPr>
        <p:txBody>
          <a:bodyPr/>
          <a:lstStyle/>
          <a:p>
            <a:pPr marL="0" indent="0">
              <a:buNone/>
            </a:pPr>
            <a:r>
              <a:rPr lang="en-US" sz="1600" b="0" dirty="0">
                <a:latin typeface="+mj-lt"/>
              </a:rPr>
              <a:t>T</a:t>
            </a:r>
            <a:r>
              <a:rPr lang="en-US" sz="1600" b="0" dirty="0">
                <a:solidFill>
                  <a:srgbClr val="002060"/>
                </a:solidFill>
                <a:latin typeface="+mj-lt"/>
              </a:rPr>
              <a:t>he following modifiers are acceptable for durable medical equipment and must be listed on the PA form:</a:t>
            </a:r>
          </a:p>
          <a:p>
            <a:pPr>
              <a:buFont typeface="Arial" panose="020B0604020202020204" pitchFamily="34" charset="0"/>
              <a:buChar char="•"/>
            </a:pPr>
            <a:r>
              <a:rPr lang="en-US" sz="1600" dirty="0">
                <a:solidFill>
                  <a:srgbClr val="002060"/>
                </a:solidFill>
                <a:latin typeface="+mj-lt"/>
              </a:rPr>
              <a:t>NU</a:t>
            </a:r>
            <a:r>
              <a:rPr lang="en-US" sz="1600" b="0" dirty="0">
                <a:solidFill>
                  <a:srgbClr val="002060"/>
                </a:solidFill>
                <a:latin typeface="+mj-lt"/>
              </a:rPr>
              <a:t> New Equipment</a:t>
            </a:r>
          </a:p>
          <a:p>
            <a:pPr>
              <a:buFont typeface="Arial" panose="020B0604020202020204" pitchFamily="34" charset="0"/>
              <a:buChar char="•"/>
            </a:pPr>
            <a:r>
              <a:rPr lang="en-US" sz="1600" dirty="0">
                <a:solidFill>
                  <a:srgbClr val="002060"/>
                </a:solidFill>
                <a:latin typeface="+mj-lt"/>
              </a:rPr>
              <a:t>LL</a:t>
            </a:r>
            <a:r>
              <a:rPr lang="en-US" sz="1600" b="0" dirty="0">
                <a:solidFill>
                  <a:srgbClr val="002060"/>
                </a:solidFill>
                <a:latin typeface="+mj-lt"/>
              </a:rPr>
              <a:t> Rental (equipment may be converted to purchase). Items cannot be initially purchased. Considered purchased when it has been rented for 10 months. </a:t>
            </a:r>
          </a:p>
          <a:p>
            <a:pPr>
              <a:buFont typeface="Arial" panose="020B0604020202020204" pitchFamily="34" charset="0"/>
              <a:buChar char="•"/>
            </a:pPr>
            <a:r>
              <a:rPr lang="en-US" sz="1600" dirty="0">
                <a:solidFill>
                  <a:srgbClr val="002060"/>
                </a:solidFill>
                <a:latin typeface="+mj-lt"/>
              </a:rPr>
              <a:t>RR</a:t>
            </a:r>
            <a:r>
              <a:rPr lang="en-US" sz="1600" b="0" dirty="0">
                <a:solidFill>
                  <a:srgbClr val="002060"/>
                </a:solidFill>
                <a:latin typeface="+mj-lt"/>
              </a:rPr>
              <a:t> Rental (equipment that will always remain on a rental basis)</a:t>
            </a:r>
          </a:p>
          <a:p>
            <a:pPr>
              <a:buFont typeface="Arial" panose="020B0604020202020204" pitchFamily="34" charset="0"/>
              <a:buChar char="•"/>
            </a:pPr>
            <a:r>
              <a:rPr lang="en-US" sz="1600" dirty="0">
                <a:solidFill>
                  <a:srgbClr val="002060"/>
                </a:solidFill>
                <a:latin typeface="+mj-lt"/>
              </a:rPr>
              <a:t>00</a:t>
            </a:r>
            <a:r>
              <a:rPr lang="en-US" sz="1600" b="0" dirty="0">
                <a:solidFill>
                  <a:srgbClr val="002060"/>
                </a:solidFill>
                <a:latin typeface="+mj-lt"/>
              </a:rPr>
              <a:t> Purchase (used for medical supplies)</a:t>
            </a:r>
          </a:p>
          <a:p>
            <a:pPr>
              <a:buFont typeface="Arial" panose="020B0604020202020204" pitchFamily="34" charset="0"/>
              <a:buChar char="•"/>
            </a:pPr>
            <a:r>
              <a:rPr lang="en-US" sz="1600" dirty="0">
                <a:solidFill>
                  <a:srgbClr val="002060"/>
                </a:solidFill>
                <a:latin typeface="+mj-lt"/>
              </a:rPr>
              <a:t>52</a:t>
            </a:r>
            <a:r>
              <a:rPr lang="en-US" sz="1600" b="0" dirty="0">
                <a:solidFill>
                  <a:srgbClr val="002060"/>
                </a:solidFill>
                <a:latin typeface="+mj-lt"/>
              </a:rPr>
              <a:t> Reduced Rate (Reduced rental payments are made every six months beginning on the sixteenth month of use regardless of the type or life span of the equipment)</a:t>
            </a:r>
          </a:p>
          <a:p>
            <a:pPr>
              <a:buFont typeface="Arial" panose="020B0604020202020204" pitchFamily="34" charset="0"/>
              <a:buChar char="•"/>
            </a:pPr>
            <a:r>
              <a:rPr lang="en-US" sz="1600" dirty="0">
                <a:solidFill>
                  <a:srgbClr val="002060"/>
                </a:solidFill>
                <a:latin typeface="+mj-lt"/>
              </a:rPr>
              <a:t>RT</a:t>
            </a:r>
            <a:r>
              <a:rPr lang="en-US" sz="1600" b="0" dirty="0">
                <a:solidFill>
                  <a:srgbClr val="002060"/>
                </a:solidFill>
                <a:latin typeface="+mj-lt"/>
              </a:rPr>
              <a:t> Right</a:t>
            </a:r>
          </a:p>
          <a:p>
            <a:pPr>
              <a:buFont typeface="Arial" panose="020B0604020202020204" pitchFamily="34" charset="0"/>
              <a:buChar char="•"/>
            </a:pPr>
            <a:r>
              <a:rPr lang="en-US" sz="1600" dirty="0">
                <a:solidFill>
                  <a:srgbClr val="002060"/>
                </a:solidFill>
                <a:latin typeface="+mj-lt"/>
              </a:rPr>
              <a:t>LT</a:t>
            </a:r>
            <a:r>
              <a:rPr lang="en-US" sz="1600" b="0" dirty="0">
                <a:solidFill>
                  <a:srgbClr val="002060"/>
                </a:solidFill>
                <a:latin typeface="+mj-lt"/>
              </a:rPr>
              <a:t> Left</a:t>
            </a:r>
          </a:p>
          <a:p>
            <a:pPr marL="342900" marR="0" lvl="0" indent="-342900" algn="l" defTabSz="914400" rtl="0" eaLnBrk="1" fontAlgn="auto" latinLnBrk="0" hangingPunct="1">
              <a:lnSpc>
                <a:spcPct val="90000"/>
              </a:lnSpc>
              <a:spcBef>
                <a:spcPts val="1000"/>
              </a:spcBef>
              <a:spcAft>
                <a:spcPts val="0"/>
              </a:spcAft>
              <a:buClr>
                <a:srgbClr val="EF8A44"/>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Raleway"/>
                <a:ea typeface="+mn-ea"/>
                <a:cs typeface="+mn-cs"/>
              </a:rPr>
              <a:t>UE</a:t>
            </a:r>
            <a:r>
              <a:rPr kumimoji="0" lang="en-US" sz="1600" b="0" i="0" u="none" strike="noStrike" kern="1200" cap="none" spc="0" normalizeH="0" baseline="0" noProof="0" dirty="0">
                <a:ln>
                  <a:noFill/>
                </a:ln>
                <a:solidFill>
                  <a:srgbClr val="002060"/>
                </a:solidFill>
                <a:effectLst/>
                <a:uLnTx/>
                <a:uFillTx/>
                <a:latin typeface="Raleway"/>
                <a:ea typeface="+mn-ea"/>
                <a:cs typeface="+mn-cs"/>
              </a:rPr>
              <a:t> Used Equipment (Equipment that was issued on a rental basis and then returned to the provider by the beneficiary is considered used equipment. If the provider reissues this equipment, this modifier must be used on the MCMN and claim form)</a:t>
            </a:r>
          </a:p>
          <a:p>
            <a:pPr marL="342900" marR="0" lvl="0" indent="-342900" algn="l" defTabSz="914400" rtl="0" eaLnBrk="1" fontAlgn="auto" latinLnBrk="0" hangingPunct="1">
              <a:lnSpc>
                <a:spcPct val="90000"/>
              </a:lnSpc>
              <a:spcBef>
                <a:spcPts val="1000"/>
              </a:spcBef>
              <a:spcAft>
                <a:spcPts val="0"/>
              </a:spcAft>
              <a:buClr>
                <a:srgbClr val="EF8A44"/>
              </a:buClr>
              <a:buSzTx/>
              <a:buFont typeface="Arial" panose="020B0604020202020204" pitchFamily="34" charset="0"/>
              <a:buChar char="•"/>
              <a:tabLst/>
              <a:defRPr/>
            </a:pPr>
            <a:r>
              <a:rPr kumimoji="0" lang="en-US" sz="1600" b="1" i="0" u="none" strike="noStrike" kern="1200" cap="none" spc="0" normalizeH="0" baseline="0" noProof="0" dirty="0">
                <a:ln>
                  <a:noFill/>
                </a:ln>
                <a:solidFill>
                  <a:srgbClr val="002060"/>
                </a:solidFill>
                <a:effectLst/>
                <a:uLnTx/>
                <a:uFillTx/>
                <a:latin typeface="Raleway"/>
                <a:ea typeface="+mn-ea"/>
                <a:cs typeface="+mn-cs"/>
              </a:rPr>
              <a:t>SC</a:t>
            </a:r>
            <a:r>
              <a:rPr kumimoji="0" lang="en-US" sz="1600" b="0" i="0" u="none" strike="noStrike" kern="1200" cap="none" spc="0" normalizeH="0" baseline="0" noProof="0" dirty="0">
                <a:ln>
                  <a:noFill/>
                </a:ln>
                <a:solidFill>
                  <a:srgbClr val="002060"/>
                </a:solidFill>
                <a:effectLst/>
                <a:uLnTx/>
                <a:uFillTx/>
                <a:latin typeface="Raleway"/>
                <a:ea typeface="+mn-ea"/>
                <a:cs typeface="+mn-cs"/>
              </a:rPr>
              <a:t> Medically necessary service or supply (This modifier is used only with certain home infusion codes when more than one home infusion therapy is being administered)</a:t>
            </a:r>
          </a:p>
          <a:p>
            <a:pPr>
              <a:buFont typeface="Arial" panose="020B0604020202020204" pitchFamily="34" charset="0"/>
              <a:buChar char="•"/>
            </a:pPr>
            <a:endParaRPr lang="en-US" b="0" dirty="0">
              <a:solidFill>
                <a:srgbClr val="002060"/>
              </a:solidFill>
              <a:latin typeface="+mj-lt"/>
            </a:endParaRPr>
          </a:p>
          <a:p>
            <a:pPr marL="0" indent="0">
              <a:buNone/>
            </a:pPr>
            <a:endParaRPr lang="en-US" dirty="0"/>
          </a:p>
        </p:txBody>
      </p:sp>
      <p:sp>
        <p:nvSpPr>
          <p:cNvPr id="2" name="Footer Placeholder 1">
            <a:extLst>
              <a:ext uri="{FF2B5EF4-FFF2-40B4-BE49-F238E27FC236}">
                <a16:creationId xmlns:a16="http://schemas.microsoft.com/office/drawing/2014/main" id="{E18AFF00-1074-4987-88D6-351ACBCAAE34}"/>
              </a:ext>
            </a:extLst>
          </p:cNvPr>
          <p:cNvSpPr>
            <a:spLocks noGrp="1"/>
          </p:cNvSpPr>
          <p:nvPr>
            <p:ph type="ftr" sz="quarter" idx="11"/>
          </p:nvPr>
        </p:nvSpPr>
        <p:spPr/>
        <p:txBody>
          <a:bodyPr/>
          <a:lstStyle/>
          <a:p>
            <a:r>
              <a:rPr lang="en-US" dirty="0">
                <a:latin typeface="Raleway" panose="020B0503030101060003" pitchFamily="34" charset="0"/>
              </a:rPr>
              <a:t>Provider</a:t>
            </a:r>
            <a:r>
              <a:rPr lang="en-US" dirty="0"/>
              <a:t> Education 2022</a:t>
            </a:r>
          </a:p>
        </p:txBody>
      </p:sp>
      <p:sp>
        <p:nvSpPr>
          <p:cNvPr id="3" name="Slide Number Placeholder 2">
            <a:extLst>
              <a:ext uri="{FF2B5EF4-FFF2-40B4-BE49-F238E27FC236}">
                <a16:creationId xmlns:a16="http://schemas.microsoft.com/office/drawing/2014/main" id="{9112A863-7269-40D2-A2DC-1425CF726B31}"/>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13</a:t>
            </a:fld>
            <a:endParaRPr lang="en-US" dirty="0"/>
          </a:p>
        </p:txBody>
      </p:sp>
      <p:sp>
        <p:nvSpPr>
          <p:cNvPr id="6" name="TextBox 5">
            <a:extLst>
              <a:ext uri="{FF2B5EF4-FFF2-40B4-BE49-F238E27FC236}">
                <a16:creationId xmlns:a16="http://schemas.microsoft.com/office/drawing/2014/main" id="{E887CA07-8468-4C39-97EB-47EBCB182329}"/>
              </a:ext>
            </a:extLst>
          </p:cNvPr>
          <p:cNvSpPr txBox="1"/>
          <p:nvPr/>
        </p:nvSpPr>
        <p:spPr>
          <a:xfrm>
            <a:off x="9222828" y="1261241"/>
            <a:ext cx="2301765" cy="1200329"/>
          </a:xfrm>
          <a:prstGeom prst="rect">
            <a:avLst/>
          </a:prstGeom>
          <a:noFill/>
        </p:spPr>
        <p:txBody>
          <a:bodyPr wrap="square" rtlCol="0">
            <a:spAutoFit/>
          </a:bodyPr>
          <a:lstStyle/>
          <a:p>
            <a:r>
              <a:rPr lang="en-US" dirty="0">
                <a:solidFill>
                  <a:schemeClr val="bg1"/>
                </a:solidFill>
              </a:rPr>
              <a:t>Reference Durable Medical Equipment Services Provider Manual Section 6</a:t>
            </a:r>
          </a:p>
        </p:txBody>
      </p:sp>
    </p:spTree>
    <p:extLst>
      <p:ext uri="{BB962C8B-B14F-4D97-AF65-F5344CB8AC3E}">
        <p14:creationId xmlns:p14="http://schemas.microsoft.com/office/powerpoint/2010/main" val="134526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Miscellaneous Tips</a:t>
            </a:r>
          </a:p>
        </p:txBody>
      </p:sp>
      <p:sp>
        <p:nvSpPr>
          <p:cNvPr id="5" name="Slide Number Placeholder 4"/>
          <p:cNvSpPr>
            <a:spLocks noGrp="1"/>
          </p:cNvSpPr>
          <p:nvPr>
            <p:ph type="sldNum" sz="quarter" idx="4294967295"/>
          </p:nvPr>
        </p:nvSpPr>
        <p:spPr>
          <a:xfrm>
            <a:off x="11407775" y="6435725"/>
            <a:ext cx="784225" cy="295275"/>
          </a:xfrm>
          <a:prstGeom prst="rect">
            <a:avLst/>
          </a:prstGeom>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14</a:t>
            </a:fld>
            <a:endParaRPr lang="en-US" dirty="0"/>
          </a:p>
        </p:txBody>
      </p:sp>
      <p:sp>
        <p:nvSpPr>
          <p:cNvPr id="6" name="Footer Placeholder 5"/>
          <p:cNvSpPr>
            <a:spLocks noGrp="1"/>
          </p:cNvSpPr>
          <p:nvPr>
            <p:ph type="ftr" sz="quarter" idx="4294967295"/>
          </p:nvPr>
        </p:nvSpPr>
        <p:spPr>
          <a:xfrm>
            <a:off x="8401050" y="6435725"/>
            <a:ext cx="3790950" cy="295275"/>
          </a:xfrm>
          <a:prstGeom prst="rect">
            <a:avLst/>
          </a:prstGeom>
        </p:spPr>
        <p:txBody>
          <a:bodyPr/>
          <a:lstStyle/>
          <a:p>
            <a:r>
              <a:rPr lang="en-US"/>
              <a:t>Provider Education 2022</a:t>
            </a:r>
            <a:endParaRPr lang="en-US" dirty="0"/>
          </a:p>
        </p:txBody>
      </p:sp>
    </p:spTree>
    <p:extLst>
      <p:ext uri="{BB962C8B-B14F-4D97-AF65-F5344CB8AC3E}">
        <p14:creationId xmlns:p14="http://schemas.microsoft.com/office/powerpoint/2010/main" val="385857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802479" cy="436093"/>
          </a:xfrm>
        </p:spPr>
        <p:txBody>
          <a:bodyPr/>
          <a:lstStyle/>
          <a:p>
            <a:r>
              <a:rPr lang="en-US" dirty="0"/>
              <a:t>Tips for Review Criteria</a:t>
            </a:r>
          </a:p>
        </p:txBody>
      </p:sp>
      <p:sp>
        <p:nvSpPr>
          <p:cNvPr id="3" name="Text Placeholder 2"/>
          <p:cNvSpPr>
            <a:spLocks noGrp="1"/>
          </p:cNvSpPr>
          <p:nvPr>
            <p:ph type="body" sz="quarter" idx="18"/>
          </p:nvPr>
        </p:nvSpPr>
        <p:spPr>
          <a:xfrm>
            <a:off x="493294" y="1554480"/>
            <a:ext cx="8049815" cy="4751217"/>
          </a:xfrm>
        </p:spPr>
        <p:txBody>
          <a:bodyPr/>
          <a:lstStyle/>
          <a:p>
            <a:pPr marL="0" indent="0">
              <a:buNone/>
            </a:pPr>
            <a:r>
              <a:rPr lang="en-US" sz="2000" b="0" dirty="0">
                <a:solidFill>
                  <a:srgbClr val="37465E"/>
                </a:solidFill>
                <a:latin typeface="+mj-lt"/>
              </a:rPr>
              <a:t>InterQual</a:t>
            </a:r>
          </a:p>
          <a:p>
            <a:pPr marL="285750" indent="-285750">
              <a:buFont typeface="Arial" panose="020B0604020202020204" pitchFamily="34" charset="0"/>
              <a:buChar char="•"/>
            </a:pPr>
            <a:r>
              <a:rPr lang="en-US" b="0" dirty="0">
                <a:solidFill>
                  <a:srgbClr val="002060"/>
                </a:solidFill>
                <a:latin typeface="+mj-lt"/>
              </a:rPr>
              <a:t>When additional information is requested, please address the specific questions asked. </a:t>
            </a:r>
          </a:p>
          <a:p>
            <a:pPr marL="285750" indent="-285750">
              <a:buFont typeface="Arial" panose="020B0604020202020204" pitchFamily="34" charset="0"/>
              <a:buChar char="•"/>
            </a:pPr>
            <a:r>
              <a:rPr lang="en-US" b="0" dirty="0">
                <a:solidFill>
                  <a:srgbClr val="002060"/>
                </a:solidFill>
                <a:latin typeface="+mj-lt"/>
              </a:rPr>
              <a:t>When requesting inpatient surgical procedure, be concise as to what procedure is being performed and specify the date of service.</a:t>
            </a:r>
          </a:p>
          <a:p>
            <a:pPr marL="285750" indent="-285750">
              <a:buFont typeface="Arial" panose="020B0604020202020204" pitchFamily="34" charset="0"/>
              <a:buChar char="•"/>
            </a:pPr>
            <a:r>
              <a:rPr lang="en-US" b="0" dirty="0">
                <a:solidFill>
                  <a:srgbClr val="002060"/>
                </a:solidFill>
                <a:latin typeface="+mj-lt"/>
              </a:rPr>
              <a:t>Specify IVFs  (i.e., volume expanders) administered and the rate as well as if continuous or titration frequency.. </a:t>
            </a:r>
          </a:p>
          <a:p>
            <a:pPr marL="285750" indent="-285750">
              <a:buFont typeface="Arial" panose="020B0604020202020204" pitchFamily="34" charset="0"/>
              <a:buChar char="•"/>
            </a:pPr>
            <a:r>
              <a:rPr lang="en-US" b="0" dirty="0">
                <a:solidFill>
                  <a:srgbClr val="002060"/>
                </a:solidFill>
                <a:latin typeface="+mj-lt"/>
              </a:rPr>
              <a:t>Provide diet status (NPO, advancing, etc..)</a:t>
            </a:r>
          </a:p>
          <a:p>
            <a:pPr marL="285750" indent="-285750">
              <a:buFont typeface="Arial" panose="020B0604020202020204" pitchFamily="34" charset="0"/>
              <a:buChar char="•"/>
            </a:pPr>
            <a:r>
              <a:rPr lang="en-US" b="0" dirty="0">
                <a:solidFill>
                  <a:srgbClr val="002060"/>
                </a:solidFill>
                <a:latin typeface="+mj-lt"/>
              </a:rPr>
              <a:t>Note any failed outpatient treatment that has been attempted.</a:t>
            </a:r>
          </a:p>
          <a:p>
            <a:pPr marL="285750" indent="-285750">
              <a:buFont typeface="Arial" panose="020B0604020202020204" pitchFamily="34" charset="0"/>
              <a:buChar char="•"/>
            </a:pPr>
            <a:r>
              <a:rPr lang="en-US" b="0" dirty="0">
                <a:solidFill>
                  <a:srgbClr val="002060"/>
                </a:solidFill>
                <a:latin typeface="+mj-lt"/>
              </a:rPr>
              <a:t>Provide the route and frequency for all medications and treatments (i.e., PO meds, nebulizers, etc.)</a:t>
            </a:r>
          </a:p>
          <a:p>
            <a:pPr marL="285750" indent="-285750">
              <a:buFont typeface="Arial" panose="020B0604020202020204" pitchFamily="34" charset="0"/>
              <a:buChar char="•"/>
            </a:pPr>
            <a:r>
              <a:rPr lang="en-US" b="0" dirty="0">
                <a:solidFill>
                  <a:srgbClr val="002060"/>
                </a:solidFill>
                <a:latin typeface="+mj-lt"/>
              </a:rPr>
              <a:t>If nurse reviewer is unable to meet criteria with supplied clinical information (including additional clinical received after requested), case will be forwarded for physician review.  </a:t>
            </a:r>
          </a:p>
          <a:p>
            <a:pPr marL="285750" indent="-285750">
              <a:buFont typeface="Arial" panose="020B0604020202020204" pitchFamily="34" charset="0"/>
              <a:buChar char="•"/>
            </a:pPr>
            <a:endParaRPr lang="en-US" dirty="0">
              <a:solidFill>
                <a:srgbClr val="002060"/>
              </a:solidFill>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15</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8649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16DA-7E9E-4EA0-97A9-D5D4173AEB1F}"/>
              </a:ext>
            </a:extLst>
          </p:cNvPr>
          <p:cNvSpPr>
            <a:spLocks noGrp="1"/>
          </p:cNvSpPr>
          <p:nvPr>
            <p:ph type="title"/>
          </p:nvPr>
        </p:nvSpPr>
        <p:spPr>
          <a:xfrm>
            <a:off x="449179" y="279400"/>
            <a:ext cx="8213557" cy="791347"/>
          </a:xfrm>
        </p:spPr>
        <p:txBody>
          <a:bodyPr/>
          <a:lstStyle/>
          <a:p>
            <a:pPr marL="0" marR="0">
              <a:spcBef>
                <a:spcPts val="0"/>
              </a:spcBef>
              <a:spcAft>
                <a:spcPts val="0"/>
              </a:spcAft>
            </a:pPr>
            <a:br>
              <a:rPr lang="en-US" sz="2400" dirty="0">
                <a:effectLst/>
                <a:latin typeface="Calibri" panose="020F0502020204030204" pitchFamily="34" charset="0"/>
                <a:ea typeface="Calibri" panose="020F0502020204030204" pitchFamily="34" charset="0"/>
              </a:rPr>
            </a:br>
            <a:r>
              <a:rPr lang="en-US" sz="2400" dirty="0">
                <a:effectLst/>
                <a:latin typeface="+mj-lt"/>
                <a:ea typeface="Calibri" panose="020F0502020204030204" pitchFamily="34" charset="0"/>
              </a:rPr>
              <a:t>Hereditary Breast Ovarian Cancer (HBOC) BRCA Genetic Testing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t>
            </a:r>
            <a:endParaRPr lang="en-US" dirty="0"/>
          </a:p>
        </p:txBody>
      </p:sp>
      <p:sp>
        <p:nvSpPr>
          <p:cNvPr id="5" name="Slide Number Placeholder 4">
            <a:extLst>
              <a:ext uri="{FF2B5EF4-FFF2-40B4-BE49-F238E27FC236}">
                <a16:creationId xmlns:a16="http://schemas.microsoft.com/office/drawing/2014/main" id="{638F9D5C-18E9-4EEA-90A0-CDC8A3F6FC4B}"/>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16</a:t>
            </a:fld>
            <a:endParaRPr lang="en-US" dirty="0"/>
          </a:p>
        </p:txBody>
      </p:sp>
      <p:sp>
        <p:nvSpPr>
          <p:cNvPr id="6" name="Footer Placeholder 5">
            <a:extLst>
              <a:ext uri="{FF2B5EF4-FFF2-40B4-BE49-F238E27FC236}">
                <a16:creationId xmlns:a16="http://schemas.microsoft.com/office/drawing/2014/main" id="{67A9AECB-EBD1-45BA-BA7A-849362B0835A}"/>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21" name="Text Placeholder 20">
            <a:extLst>
              <a:ext uri="{FF2B5EF4-FFF2-40B4-BE49-F238E27FC236}">
                <a16:creationId xmlns:a16="http://schemas.microsoft.com/office/drawing/2014/main" id="{42AA6872-4CF3-401D-8F02-20C002C9E96B}"/>
              </a:ext>
            </a:extLst>
          </p:cNvPr>
          <p:cNvSpPr>
            <a:spLocks noGrp="1"/>
          </p:cNvSpPr>
          <p:nvPr>
            <p:ph type="body" sz="half" idx="22"/>
          </p:nvPr>
        </p:nvSpPr>
        <p:spPr>
          <a:xfrm>
            <a:off x="320842" y="1322723"/>
            <a:ext cx="8341894" cy="4965781"/>
          </a:xfrm>
        </p:spPr>
        <p:txBody>
          <a:bodyPr/>
          <a:lstStyle/>
          <a:p>
            <a:pPr marL="285750" indent="-285750">
              <a:buFont typeface="Arial" panose="020B0604020202020204" pitchFamily="34" charset="0"/>
              <a:buChar char="•"/>
            </a:pPr>
            <a:r>
              <a:rPr lang="en-US" sz="2000" dirty="0">
                <a:latin typeface="+mj-lt"/>
              </a:rPr>
              <a:t>A completed Hereditary Breast and Ovarian Cancer (HBOC) Genetic Testing Prior Authorization Request Form must be submitted to Kepro.</a:t>
            </a:r>
          </a:p>
          <a:p>
            <a:pPr marL="285750" indent="-285750">
              <a:buFont typeface="Arial" panose="020B0604020202020204" pitchFamily="34" charset="0"/>
              <a:buChar char="•"/>
            </a:pPr>
            <a:r>
              <a:rPr lang="en-US" sz="2000" dirty="0">
                <a:latin typeface="+mj-lt"/>
              </a:rPr>
              <a:t>The form must be completed in its entirety, signed and dated by the referring provider. The provider’s signature submitted on the HBOC is their attestation to the best of their knowledge, that the information provided in the document is true, accurate and complete.</a:t>
            </a:r>
          </a:p>
          <a:p>
            <a:r>
              <a:rPr lang="en-US" sz="2000" dirty="0">
                <a:latin typeface="+mj-lt"/>
              </a:rPr>
              <a:t>The physician must indicate one of the following on the HBOC form:</a:t>
            </a:r>
          </a:p>
          <a:p>
            <a:pPr marL="342900" indent="-342900">
              <a:buFont typeface="Arial" panose="020B0604020202020204" pitchFamily="34" charset="0"/>
              <a:buChar char="•"/>
            </a:pPr>
            <a:r>
              <a:rPr lang="en-US" sz="2000" dirty="0">
                <a:latin typeface="+mj-lt"/>
              </a:rPr>
              <a:t>The request is for initial BRCA1 and BRCA2 testing.</a:t>
            </a:r>
          </a:p>
          <a:p>
            <a:pPr marL="342900" indent="-342900">
              <a:buFont typeface="Arial" panose="020B0604020202020204" pitchFamily="34" charset="0"/>
              <a:buChar char="•"/>
            </a:pPr>
            <a:r>
              <a:rPr lang="en-US" sz="2000" dirty="0">
                <a:latin typeface="+mj-lt"/>
              </a:rPr>
              <a:t>The request is for repeat BRCA1 and BRCA2 comprehensive sequencing testing for the beneficiary because initial results are negative, or are not available, and large cell rearrangement testing is necessary</a:t>
            </a:r>
          </a:p>
          <a:p>
            <a:r>
              <a:rPr lang="en-US" sz="2000" dirty="0">
                <a:latin typeface="+mj-lt"/>
              </a:rPr>
              <a:t>Reference Physicians Services Provider Manual January 1, 2022, Section 4</a:t>
            </a:r>
          </a:p>
        </p:txBody>
      </p:sp>
    </p:spTree>
    <p:extLst>
      <p:ext uri="{BB962C8B-B14F-4D97-AF65-F5344CB8AC3E}">
        <p14:creationId xmlns:p14="http://schemas.microsoft.com/office/powerpoint/2010/main" val="333646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6020889" cy="436093"/>
          </a:xfrm>
        </p:spPr>
        <p:txBody>
          <a:bodyPr/>
          <a:lstStyle/>
          <a:p>
            <a:r>
              <a:rPr lang="en-US" dirty="0"/>
              <a:t>Medical Necessity Denials</a:t>
            </a:r>
          </a:p>
        </p:txBody>
      </p:sp>
      <p:sp>
        <p:nvSpPr>
          <p:cNvPr id="4" name="Text Placeholder 3"/>
          <p:cNvSpPr>
            <a:spLocks noGrp="1"/>
          </p:cNvSpPr>
          <p:nvPr>
            <p:ph type="body" sz="quarter" idx="18"/>
          </p:nvPr>
        </p:nvSpPr>
        <p:spPr>
          <a:xfrm>
            <a:off x="256674" y="1459833"/>
            <a:ext cx="8502315" cy="4845866"/>
          </a:xfrm>
        </p:spPr>
        <p:txBody>
          <a:bodyPr/>
          <a:lstStyle/>
          <a:p>
            <a:pPr>
              <a:buFont typeface="Arial" panose="020B0604020202020204" pitchFamily="34" charset="0"/>
              <a:buChar char="•"/>
            </a:pPr>
            <a:r>
              <a:rPr lang="en-US" sz="2000" b="0" dirty="0">
                <a:solidFill>
                  <a:srgbClr val="002060"/>
                </a:solidFill>
                <a:latin typeface="+mj-lt"/>
              </a:rPr>
              <a:t>Medical necessity denials are denials where clinical information that has been submitted has been reviewed by a Physician who has determined that the request is not medically necessary (based on the clinical submitted).</a:t>
            </a:r>
          </a:p>
          <a:p>
            <a:pPr>
              <a:buFont typeface="Arial" panose="020B0604020202020204" pitchFamily="34" charset="0"/>
              <a:buChar char="•"/>
            </a:pPr>
            <a:r>
              <a:rPr lang="en-US" sz="2000" b="0" dirty="0">
                <a:solidFill>
                  <a:srgbClr val="002060"/>
                </a:solidFill>
                <a:latin typeface="+mj-lt"/>
              </a:rPr>
              <a:t>If you disagree with denial decision, please follow instructions as outlined in your denial letter.</a:t>
            </a:r>
          </a:p>
          <a:p>
            <a:pPr>
              <a:buFont typeface="Arial" panose="020B0604020202020204" pitchFamily="34" charset="0"/>
              <a:buChar char="•"/>
            </a:pPr>
            <a:r>
              <a:rPr lang="en-US" sz="2000" b="0" dirty="0">
                <a:solidFill>
                  <a:srgbClr val="002060"/>
                </a:solidFill>
                <a:latin typeface="+mj-lt"/>
              </a:rPr>
              <a:t>Reconsideration request- Submit to Kepro within 60 days from receipt of denial letter. </a:t>
            </a:r>
          </a:p>
          <a:p>
            <a:pPr>
              <a:buFont typeface="Arial" panose="020B0604020202020204" pitchFamily="34" charset="0"/>
              <a:buChar char="•"/>
            </a:pPr>
            <a:r>
              <a:rPr lang="en-US" sz="2000" b="0" dirty="0">
                <a:solidFill>
                  <a:srgbClr val="002060"/>
                </a:solidFill>
                <a:latin typeface="+mj-lt"/>
              </a:rPr>
              <a:t>Appeals request- Submit to State within 30 days of receipt of denial letter. Appeals should be submitted after a reconsideration review has been completed.</a:t>
            </a:r>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17</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406429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315494" cy="436093"/>
          </a:xfrm>
        </p:spPr>
        <p:txBody>
          <a:bodyPr/>
          <a:lstStyle/>
          <a:p>
            <a:r>
              <a:rPr lang="en-US" dirty="0"/>
              <a:t>Administrative Denials</a:t>
            </a:r>
          </a:p>
        </p:txBody>
      </p:sp>
      <p:sp>
        <p:nvSpPr>
          <p:cNvPr id="4" name="Text Placeholder 3"/>
          <p:cNvSpPr>
            <a:spLocks noGrp="1"/>
          </p:cNvSpPr>
          <p:nvPr>
            <p:ph type="body" sz="quarter" idx="18"/>
          </p:nvPr>
        </p:nvSpPr>
        <p:spPr>
          <a:xfrm>
            <a:off x="469232" y="1459832"/>
            <a:ext cx="8305800" cy="4845866"/>
          </a:xfrm>
        </p:spPr>
        <p:txBody>
          <a:bodyPr/>
          <a:lstStyle/>
          <a:p>
            <a:pPr>
              <a:buFont typeface="Arial" panose="020B0604020202020204" pitchFamily="34" charset="0"/>
              <a:buChar char="•"/>
            </a:pPr>
            <a:r>
              <a:rPr lang="en-US" sz="2000" b="0" dirty="0">
                <a:solidFill>
                  <a:srgbClr val="002060"/>
                </a:solidFill>
                <a:latin typeface="+mj-lt"/>
              </a:rPr>
              <a:t>Administrative denials are denials in which the request for services was submitted untimely or required SCDHHS forms were not submitted. </a:t>
            </a:r>
          </a:p>
          <a:p>
            <a:pPr>
              <a:buFont typeface="Arial" panose="020B0604020202020204" pitchFamily="34" charset="0"/>
              <a:buChar char="•"/>
            </a:pPr>
            <a:r>
              <a:rPr lang="en-US" sz="2000" b="0" dirty="0">
                <a:solidFill>
                  <a:srgbClr val="002060"/>
                </a:solidFill>
                <a:latin typeface="+mj-lt"/>
              </a:rPr>
              <a:t>Administrative denials are administered by the Clinical Nurse Reviewer.</a:t>
            </a:r>
          </a:p>
          <a:p>
            <a:pPr>
              <a:buFont typeface="Arial" panose="020B0604020202020204" pitchFamily="34" charset="0"/>
              <a:buChar char="•"/>
            </a:pPr>
            <a:r>
              <a:rPr lang="en-US" sz="2000" b="0" dirty="0">
                <a:solidFill>
                  <a:srgbClr val="002060"/>
                </a:solidFill>
                <a:latin typeface="+mj-lt"/>
              </a:rPr>
              <a:t>Administrative denials do not allow for reconsiderations, only appeals directly to SCDHHS.</a:t>
            </a:r>
          </a:p>
          <a:p>
            <a:pPr>
              <a:buFont typeface="Arial" panose="020B0604020202020204" pitchFamily="34" charset="0"/>
              <a:buChar char="•"/>
            </a:pPr>
            <a:r>
              <a:rPr lang="en-US" sz="2000" b="0" dirty="0">
                <a:solidFill>
                  <a:srgbClr val="002060"/>
                </a:solidFill>
                <a:latin typeface="+mj-lt"/>
              </a:rPr>
              <a:t>Appeals request- Submit to state within 30 days of receipt of denial letter. </a:t>
            </a:r>
          </a:p>
          <a:p>
            <a:pPr marL="0" indent="0">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18</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250014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5537563" cy="436093"/>
          </a:xfrm>
        </p:spPr>
        <p:txBody>
          <a:bodyPr/>
          <a:lstStyle/>
          <a:p>
            <a:r>
              <a:rPr lang="en-US" dirty="0"/>
              <a:t>Turnaround Timeframes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000" dirty="0">
                <a:solidFill>
                  <a:srgbClr val="002060"/>
                </a:solidFill>
                <a:latin typeface="+mj-lt"/>
              </a:rPr>
              <a:t>Response Time for Decisions from the QIO</a:t>
            </a:r>
          </a:p>
          <a:p>
            <a:pPr>
              <a:buFont typeface="Arial" panose="020B0604020202020204" pitchFamily="34" charset="0"/>
              <a:buChar char="•"/>
            </a:pPr>
            <a:r>
              <a:rPr lang="en-US" sz="2000" b="0" dirty="0">
                <a:solidFill>
                  <a:srgbClr val="002060"/>
                </a:solidFill>
                <a:latin typeface="+mj-lt"/>
              </a:rPr>
              <a:t>For all service types excluding DME and PRTF/Freestanding Psych,  Kepro must render a decision within 5 business days.</a:t>
            </a:r>
          </a:p>
          <a:p>
            <a:pPr>
              <a:buFont typeface="Arial" panose="020B0604020202020204" pitchFamily="34" charset="0"/>
              <a:buChar char="•"/>
            </a:pPr>
            <a:r>
              <a:rPr lang="en-US" sz="2000" b="0" dirty="0">
                <a:solidFill>
                  <a:srgbClr val="002060"/>
                </a:solidFill>
                <a:latin typeface="+mj-lt"/>
              </a:rPr>
              <a:t>Kepro has 15 days to process DME requests.</a:t>
            </a:r>
          </a:p>
          <a:p>
            <a:pPr>
              <a:buFont typeface="Arial" panose="020B0604020202020204" pitchFamily="34" charset="0"/>
              <a:buChar char="•"/>
            </a:pPr>
            <a:r>
              <a:rPr lang="en-US" sz="2000" b="0" dirty="0">
                <a:solidFill>
                  <a:srgbClr val="002060"/>
                </a:solidFill>
                <a:latin typeface="+mj-lt"/>
              </a:rPr>
              <a:t>For  beneficiaries  under  age  twenty-one  (21)  receiving  services  in  an  Inpatient Psychiatric  setting  or  Residential  Treatment  Facility, Kepro has 2 business days to process requests.</a:t>
            </a:r>
            <a:endParaRPr lang="en-US" sz="2000" b="0" i="1" dirty="0">
              <a:solidFill>
                <a:srgbClr val="002060"/>
              </a:solidFill>
              <a:latin typeface="+mj-lt"/>
            </a:endParaRPr>
          </a:p>
          <a:p>
            <a:pPr>
              <a:buFont typeface="Arial" panose="020B0604020202020204" pitchFamily="34" charset="0"/>
              <a:buChar char="•"/>
            </a:pPr>
            <a:r>
              <a:rPr lang="en-US" sz="2000" b="0" dirty="0">
                <a:solidFill>
                  <a:srgbClr val="002060"/>
                </a:solidFill>
                <a:latin typeface="+mj-lt"/>
              </a:rPr>
              <a:t>If a review requires a physician consultation, Kepro will have one (1) additional business day to render the decision.</a:t>
            </a:r>
          </a:p>
          <a:p>
            <a:pPr>
              <a:buFont typeface="Arial" panose="020B0604020202020204" pitchFamily="34" charset="0"/>
              <a:buChar char="•"/>
            </a:pPr>
            <a:endParaRPr lang="en-US" sz="2000" b="0" dirty="0">
              <a:solidFill>
                <a:srgbClr val="002060"/>
              </a:solidFill>
              <a:latin typeface="+mj-lt"/>
            </a:endParaRPr>
          </a:p>
          <a:p>
            <a:pPr marL="0" indent="0">
              <a:buNone/>
            </a:pPr>
            <a:r>
              <a:rPr lang="en-US" sz="2000" b="0" dirty="0">
                <a:solidFill>
                  <a:srgbClr val="002060"/>
                </a:solidFill>
                <a:latin typeface="+mj-lt"/>
              </a:rPr>
              <a:t>NOTE: Requests for additional information by Kepro must be received within two (2) business days of the requested date from the provider.</a:t>
            </a:r>
          </a:p>
          <a:p>
            <a:pPr marL="0" indent="0">
              <a:buNone/>
            </a:pPr>
            <a:endParaRPr lang="en-US" sz="2000" b="0" dirty="0">
              <a:solidFill>
                <a:srgbClr val="002060"/>
              </a:solidFill>
              <a:latin typeface="+mj-lt"/>
            </a:endParaRPr>
          </a:p>
          <a:p>
            <a:pPr marL="0" indent="0">
              <a:buNone/>
            </a:pPr>
            <a:r>
              <a:rPr lang="en-US" sz="2000" b="0" dirty="0">
                <a:solidFill>
                  <a:srgbClr val="002060"/>
                </a:solidFill>
                <a:latin typeface="+mj-lt"/>
              </a:rPr>
              <a:t>Reference Medicaid Bulletin MB# 14-008 dated March 27, 2014.</a:t>
            </a:r>
          </a:p>
          <a:p>
            <a:pPr marL="0" indent="0">
              <a:buNone/>
            </a:pPr>
            <a:endParaRPr lang="en-US" sz="2000" b="0" dirty="0">
              <a:solidFill>
                <a:srgbClr val="002060"/>
              </a:solidFill>
              <a:latin typeface="+mj-lt"/>
            </a:endParaRPr>
          </a:p>
          <a:p>
            <a:pPr marL="0" indent="0">
              <a:buNone/>
            </a:pPr>
            <a:endParaRPr lang="en-US" sz="2000" b="0" dirty="0">
              <a:latin typeface="+mj-lt"/>
            </a:endParaRPr>
          </a:p>
          <a:p>
            <a:pPr marL="0" indent="0" algn="ctr">
              <a:buNone/>
            </a:pPr>
            <a:endParaRPr lang="en-US" dirty="0"/>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19</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3404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0DFF-1BC2-4698-A795-B451D124E88C}"/>
              </a:ext>
            </a:extLst>
          </p:cNvPr>
          <p:cNvSpPr>
            <a:spLocks noGrp="1"/>
          </p:cNvSpPr>
          <p:nvPr>
            <p:ph type="title"/>
          </p:nvPr>
        </p:nvSpPr>
        <p:spPr/>
        <p:txBody>
          <a:bodyPr/>
          <a:lstStyle/>
          <a:p>
            <a:r>
              <a:rPr lang="en-US" dirty="0"/>
              <a:t>Part One</a:t>
            </a:r>
          </a:p>
        </p:txBody>
      </p:sp>
      <p:sp>
        <p:nvSpPr>
          <p:cNvPr id="3" name="Subtitle 2">
            <a:extLst>
              <a:ext uri="{FF2B5EF4-FFF2-40B4-BE49-F238E27FC236}">
                <a16:creationId xmlns:a16="http://schemas.microsoft.com/office/drawing/2014/main" id="{0770FE6F-4200-4CF9-9946-8F340113C73B}"/>
              </a:ext>
            </a:extLst>
          </p:cNvPr>
          <p:cNvSpPr>
            <a:spLocks noGrp="1"/>
          </p:cNvSpPr>
          <p:nvPr>
            <p:ph type="subTitle" idx="1"/>
          </p:nvPr>
        </p:nvSpPr>
        <p:spPr/>
        <p:txBody>
          <a:bodyPr/>
          <a:lstStyle/>
          <a:p>
            <a:r>
              <a:rPr lang="en-US" dirty="0"/>
              <a:t>Introduction to Kepro </a:t>
            </a:r>
          </a:p>
        </p:txBody>
      </p:sp>
    </p:spTree>
    <p:extLst>
      <p:ext uri="{BB962C8B-B14F-4D97-AF65-F5344CB8AC3E}">
        <p14:creationId xmlns:p14="http://schemas.microsoft.com/office/powerpoint/2010/main" val="143282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634654"/>
            <a:ext cx="8261684" cy="436093"/>
          </a:xfrm>
        </p:spPr>
        <p:txBody>
          <a:bodyPr/>
          <a:lstStyle/>
          <a:p>
            <a:r>
              <a:rPr lang="en-US" sz="2800" dirty="0"/>
              <a:t>Where to Access Training Materials and Forms</a:t>
            </a:r>
          </a:p>
        </p:txBody>
      </p:sp>
      <p:sp>
        <p:nvSpPr>
          <p:cNvPr id="4" name="Text Placeholder 3"/>
          <p:cNvSpPr>
            <a:spLocks noGrp="1"/>
          </p:cNvSpPr>
          <p:nvPr>
            <p:ph type="body" sz="quarter" idx="18"/>
          </p:nvPr>
        </p:nvSpPr>
        <p:spPr>
          <a:xfrm>
            <a:off x="160421" y="1411705"/>
            <a:ext cx="8742947" cy="4893993"/>
          </a:xfrm>
        </p:spPr>
        <p:txBody>
          <a:bodyPr/>
          <a:lstStyle/>
          <a:p>
            <a:pPr marL="0" indent="0">
              <a:buNone/>
            </a:pPr>
            <a:r>
              <a:rPr lang="en-US" sz="2000" b="0" dirty="0">
                <a:solidFill>
                  <a:schemeClr val="tx2"/>
                </a:solidFill>
                <a:latin typeface="+mj-lt"/>
              </a:rPr>
              <a:t>Visit Kepro's website to access training material, training dates, direct access to Atrezzo Provider system, forms, and more!</a:t>
            </a:r>
          </a:p>
          <a:p>
            <a:pPr marL="0" indent="0">
              <a:buNone/>
            </a:pPr>
            <a:endParaRPr lang="en-US" sz="2000" b="0" dirty="0">
              <a:solidFill>
                <a:schemeClr val="tx2"/>
              </a:solidFill>
              <a:latin typeface="+mj-lt"/>
            </a:endParaRPr>
          </a:p>
          <a:p>
            <a:pPr marL="0" indent="0">
              <a:buNone/>
            </a:pPr>
            <a:r>
              <a:rPr lang="en-US" sz="2000" b="0" dirty="0">
                <a:solidFill>
                  <a:schemeClr val="tx2"/>
                </a:solidFill>
                <a:latin typeface="+mj-lt"/>
              </a:rPr>
              <a:t> </a:t>
            </a:r>
            <a:r>
              <a:rPr lang="en-US" sz="2000" b="0" dirty="0">
                <a:solidFill>
                  <a:schemeClr val="tx2"/>
                </a:solidFill>
                <a:latin typeface="+mj-lt"/>
                <a:hlinkClick r:id="rId2" action="ppaction://hlinkfile">
                  <a:extLst>
                    <a:ext uri="{A12FA001-AC4F-418D-AE19-62706E023703}">
                      <ahyp:hlinkClr xmlns:ahyp="http://schemas.microsoft.com/office/drawing/2018/hyperlinkcolor" val="tx"/>
                    </a:ext>
                  </a:extLst>
                </a:hlinkClick>
              </a:rPr>
              <a:t>scdhhs.kepro.com</a:t>
            </a:r>
            <a:endParaRPr lang="en-US" sz="2000" b="0" dirty="0">
              <a:solidFill>
                <a:schemeClr val="tx2"/>
              </a:solidFill>
              <a:latin typeface="+mj-lt"/>
            </a:endParaRPr>
          </a:p>
        </p:txBody>
      </p:sp>
      <p:sp>
        <p:nvSpPr>
          <p:cNvPr id="5" name="Slide Number Placeholder 4"/>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20</a:t>
            </a:fld>
            <a:endParaRPr lang="en-US" dirty="0"/>
          </a:p>
        </p:txBody>
      </p:sp>
      <p:sp>
        <p:nvSpPr>
          <p:cNvPr id="6" name="Footer Placeholder 5"/>
          <p:cNvSpPr>
            <a:spLocks noGrp="1"/>
          </p:cNvSpPr>
          <p:nvPr>
            <p:ph type="ftr" sz="quarter" idx="11"/>
          </p:nvPr>
        </p:nvSpPr>
        <p:spPr/>
        <p:txBody>
          <a:bodyPr/>
          <a:lstStyle/>
          <a:p>
            <a:r>
              <a:rPr lang="en-US" dirty="0">
                <a:latin typeface="+mj-lt"/>
              </a:rPr>
              <a:t>Provider</a:t>
            </a:r>
            <a:r>
              <a:rPr lang="en-US" dirty="0"/>
              <a:t> Education 2022</a:t>
            </a:r>
          </a:p>
        </p:txBody>
      </p:sp>
    </p:spTree>
    <p:extLst>
      <p:ext uri="{BB962C8B-B14F-4D97-AF65-F5344CB8AC3E}">
        <p14:creationId xmlns:p14="http://schemas.microsoft.com/office/powerpoint/2010/main" val="164100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chemeClr val="accent2"/>
                </a:solidFill>
                <a:latin typeface="+mj-lt"/>
                <a:ea typeface="Open Sans" charset="0"/>
                <a:cs typeface="Open Sans" charset="0"/>
              </a:rPr>
              <a:t>Page </a:t>
            </a:r>
            <a:fld id="{C6C8BDDB-1AA9-4CDC-80A0-B0BF343FFE1A}" type="slidenum">
              <a:rPr lang="en-US" smtClean="0">
                <a:solidFill>
                  <a:schemeClr val="accent2"/>
                </a:solidFill>
                <a:latin typeface="+mj-lt"/>
                <a:ea typeface="Open Sans" charset="0"/>
                <a:cs typeface="Open Sans" charset="0"/>
              </a:rPr>
              <a:pPr/>
              <a:t>3</a:t>
            </a:fld>
            <a:endParaRPr lang="en-US" dirty="0">
              <a:solidFill>
                <a:schemeClr val="accent2"/>
              </a:solidFill>
              <a:latin typeface="+mj-lt"/>
            </a:endParaRPr>
          </a:p>
        </p:txBody>
      </p:sp>
      <p:sp>
        <p:nvSpPr>
          <p:cNvPr id="3" name="Footer Placeholder 2"/>
          <p:cNvSpPr>
            <a:spLocks noGrp="1"/>
          </p:cNvSpPr>
          <p:nvPr>
            <p:ph type="ftr" sz="quarter" idx="11"/>
          </p:nvPr>
        </p:nvSpPr>
        <p:spPr/>
        <p:txBody>
          <a:bodyPr/>
          <a:lstStyle/>
          <a:p>
            <a:r>
              <a:rPr lang="en-US" dirty="0">
                <a:solidFill>
                  <a:schemeClr val="accent2"/>
                </a:solidFill>
                <a:latin typeface="+mj-lt"/>
              </a:rPr>
              <a:t>Provider Education 2022</a:t>
            </a:r>
          </a:p>
        </p:txBody>
      </p:sp>
      <p:sp>
        <p:nvSpPr>
          <p:cNvPr id="5" name="Text Placeholder 4"/>
          <p:cNvSpPr>
            <a:spLocks noGrp="1"/>
          </p:cNvSpPr>
          <p:nvPr>
            <p:ph type="body" sz="half" idx="17"/>
          </p:nvPr>
        </p:nvSpPr>
        <p:spPr>
          <a:xfrm>
            <a:off x="8081335" y="1103427"/>
            <a:ext cx="3234365" cy="865178"/>
          </a:xfrm>
        </p:spPr>
        <p:txBody>
          <a:bodyPr/>
          <a:lstStyle/>
          <a:p>
            <a:pPr>
              <a:lnSpc>
                <a:spcPct val="100000"/>
              </a:lnSpc>
              <a:spcBef>
                <a:spcPts val="900"/>
              </a:spcBef>
              <a:buClr>
                <a:schemeClr val="accent2"/>
              </a:buClr>
              <a:defRPr/>
            </a:pPr>
            <a:r>
              <a:rPr lang="en-US" dirty="0">
                <a:solidFill>
                  <a:schemeClr val="accent2"/>
                </a:solidFill>
                <a:latin typeface="+mj-lt"/>
              </a:rPr>
              <a:t>Kepro’s mission is to improve lives through healthcare quality and clinical expertise. </a:t>
            </a:r>
          </a:p>
        </p:txBody>
      </p:sp>
      <p:sp>
        <p:nvSpPr>
          <p:cNvPr id="6" name="Title 5"/>
          <p:cNvSpPr>
            <a:spLocks noGrp="1"/>
          </p:cNvSpPr>
          <p:nvPr>
            <p:ph type="title"/>
          </p:nvPr>
        </p:nvSpPr>
        <p:spPr/>
        <p:txBody>
          <a:bodyPr/>
          <a:lstStyle/>
          <a:p>
            <a:r>
              <a:rPr lang="en-US" dirty="0">
                <a:latin typeface="+mj-lt"/>
              </a:rPr>
              <a:t>Kepro’s Mission</a:t>
            </a:r>
          </a:p>
        </p:txBody>
      </p:sp>
      <p:sp>
        <p:nvSpPr>
          <p:cNvPr id="9" name="Text Placeholder 8"/>
          <p:cNvSpPr>
            <a:spLocks noGrp="1"/>
          </p:cNvSpPr>
          <p:nvPr>
            <p:ph type="body" sz="half" idx="26"/>
          </p:nvPr>
        </p:nvSpPr>
        <p:spPr>
          <a:xfrm>
            <a:off x="8081335" y="2905743"/>
            <a:ext cx="3234365" cy="865181"/>
          </a:xfrm>
        </p:spPr>
        <p:txBody>
          <a:bodyPr/>
          <a:lstStyle/>
          <a:p>
            <a:pPr>
              <a:spcBef>
                <a:spcPts val="900"/>
              </a:spcBef>
              <a:buClr>
                <a:schemeClr val="accent2"/>
              </a:buClr>
              <a:defRPr/>
            </a:pPr>
            <a:r>
              <a:rPr lang="en-US" dirty="0">
                <a:solidFill>
                  <a:schemeClr val="accent2"/>
                </a:solidFill>
                <a:latin typeface="+mj-lt"/>
              </a:rPr>
              <a:t>We work on behalf of government and private healthcare payers to maximize healthcare quality, improve accuracy and increase efficiency. </a:t>
            </a:r>
          </a:p>
        </p:txBody>
      </p:sp>
      <p:sp>
        <p:nvSpPr>
          <p:cNvPr id="11" name="Text Placeholder 10"/>
          <p:cNvSpPr>
            <a:spLocks noGrp="1"/>
          </p:cNvSpPr>
          <p:nvPr>
            <p:ph type="body" sz="half" idx="28"/>
          </p:nvPr>
        </p:nvSpPr>
        <p:spPr>
          <a:xfrm>
            <a:off x="8081335" y="4734179"/>
            <a:ext cx="3234365" cy="865182"/>
          </a:xfrm>
        </p:spPr>
        <p:txBody>
          <a:bodyPr/>
          <a:lstStyle/>
          <a:p>
            <a:pPr>
              <a:spcBef>
                <a:spcPts val="900"/>
              </a:spcBef>
              <a:buClr>
                <a:schemeClr val="accent2"/>
              </a:buClr>
              <a:defRPr/>
            </a:pPr>
            <a:r>
              <a:rPr lang="en-US" dirty="0">
                <a:solidFill>
                  <a:schemeClr val="accent2"/>
                </a:solidFill>
                <a:latin typeface="+mj-lt"/>
              </a:rPr>
              <a:t>As a result, we drive real change in the healthcare system that allow healthcare dollars to reach more people by ensuring the right care is delivered at the right time.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accent2"/>
                </a:solidFill>
                <a:latin typeface="+mj-lt"/>
              </a:endParaRPr>
            </a:p>
          </p:txBody>
        </p:sp>
      </p:grpSp>
    </p:spTree>
    <p:extLst>
      <p:ext uri="{BB962C8B-B14F-4D97-AF65-F5344CB8AC3E}">
        <p14:creationId xmlns:p14="http://schemas.microsoft.com/office/powerpoint/2010/main" val="232669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p:txBody>
          <a:bodyPr/>
          <a:lstStyle/>
          <a:p>
            <a:pPr>
              <a:spcBef>
                <a:spcPts val="900"/>
              </a:spcBef>
              <a:buClr>
                <a:schemeClr val="accent2"/>
              </a:buClr>
              <a:defRPr/>
            </a:pPr>
            <a:endParaRPr lang="en-US" dirty="0"/>
          </a:p>
          <a:p>
            <a:pPr>
              <a:spcBef>
                <a:spcPts val="900"/>
              </a:spcBef>
              <a:buClr>
                <a:schemeClr val="accent2"/>
              </a:buClr>
              <a:defRPr/>
            </a:pPr>
            <a:endParaRPr lang="en-US" dirty="0"/>
          </a:p>
          <a:p>
            <a:pPr>
              <a:spcBef>
                <a:spcPts val="900"/>
              </a:spcBef>
              <a:buClr>
                <a:schemeClr val="accent2"/>
              </a:buClr>
              <a:defRPr/>
            </a:pPr>
            <a:endParaRPr lang="en-US" dirty="0"/>
          </a:p>
          <a:p>
            <a:pPr>
              <a:spcBef>
                <a:spcPts val="900"/>
              </a:spcBef>
              <a:buClr>
                <a:schemeClr val="accent2"/>
              </a:buClr>
              <a:defRPr/>
            </a:pPr>
            <a:endParaRPr lang="en-US" dirty="0"/>
          </a:p>
          <a:p>
            <a:pPr>
              <a:lnSpc>
                <a:spcPts val="0"/>
              </a:lnSpc>
              <a:spcBef>
                <a:spcPts val="900"/>
              </a:spcBef>
              <a:buClr>
                <a:schemeClr val="accent2"/>
              </a:buClr>
              <a:defRPr/>
            </a:pPr>
            <a:endParaRPr lang="en-US" dirty="0"/>
          </a:p>
          <a:p>
            <a:pPr>
              <a:spcBef>
                <a:spcPts val="900"/>
              </a:spcBef>
              <a:buClr>
                <a:schemeClr val="accent2"/>
              </a:buClr>
              <a:defRPr/>
            </a:pPr>
            <a:endParaRPr lang="en-US" dirty="0"/>
          </a:p>
        </p:txBody>
      </p:sp>
      <p:sp>
        <p:nvSpPr>
          <p:cNvPr id="6" name="Title 5"/>
          <p:cNvSpPr>
            <a:spLocks noGrp="1"/>
          </p:cNvSpPr>
          <p:nvPr>
            <p:ph type="title"/>
          </p:nvPr>
        </p:nvSpPr>
        <p:spPr/>
        <p:txBody>
          <a:bodyPr/>
          <a:lstStyle/>
          <a:p>
            <a:r>
              <a:rPr lang="en-US" dirty="0">
                <a:latin typeface="Raleway" panose="020B0503030101060003" pitchFamily="34" charset="0"/>
              </a:rPr>
              <a:t>Kepro at a Glance</a:t>
            </a:r>
          </a:p>
        </p:txBody>
      </p:sp>
      <p:sp>
        <p:nvSpPr>
          <p:cNvPr id="2" name="Slide Number Placeholder 1"/>
          <p:cNvSpPr>
            <a:spLocks noGrp="1"/>
          </p:cNvSpPr>
          <p:nvPr>
            <p:ph type="sldNum" sz="quarter" idx="10"/>
          </p:nvPr>
        </p:nvSpPr>
        <p:spPr/>
        <p:txBody>
          <a:body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4</a:t>
            </a:fld>
            <a:endParaRPr lang="en-US" dirty="0"/>
          </a:p>
        </p:txBody>
      </p:sp>
      <p:sp>
        <p:nvSpPr>
          <p:cNvPr id="3" name="Footer Placeholder 2"/>
          <p:cNvSpPr>
            <a:spLocks noGrp="1"/>
          </p:cNvSpPr>
          <p:nvPr>
            <p:ph type="ftr" sz="quarter" idx="4294967295"/>
          </p:nvPr>
        </p:nvSpPr>
        <p:spPr>
          <a:xfrm>
            <a:off x="7807492" y="6391275"/>
            <a:ext cx="3790950" cy="295275"/>
          </a:xfrm>
          <a:prstGeom prst="rect">
            <a:avLst/>
          </a:prstGeom>
        </p:spPr>
        <p:txBody>
          <a:bodyPr/>
          <a:lstStyle/>
          <a:p>
            <a:r>
              <a:rPr lang="en-US" dirty="0">
                <a:solidFill>
                  <a:schemeClr val="tx2"/>
                </a:solidFill>
              </a:rPr>
              <a:t>Provider Education 2022</a:t>
            </a:r>
          </a:p>
        </p:txBody>
      </p:sp>
      <p:sp>
        <p:nvSpPr>
          <p:cNvPr id="57" name="TextBox 56">
            <a:extLst>
              <a:ext uri="{FF2B5EF4-FFF2-40B4-BE49-F238E27FC236}">
                <a16:creationId xmlns:a16="http://schemas.microsoft.com/office/drawing/2014/main" id="{6D5C91F7-5181-4D25-BF03-6ADF3242FB54}"/>
              </a:ext>
            </a:extLst>
          </p:cNvPr>
          <p:cNvSpPr txBox="1"/>
          <p:nvPr/>
        </p:nvSpPr>
        <p:spPr>
          <a:xfrm>
            <a:off x="413844" y="1011300"/>
            <a:ext cx="11473356"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2"/>
                </a:solidFill>
                <a:latin typeface="Raleway" panose="020B0503030101060003" pitchFamily="34" charset="0"/>
              </a:rPr>
              <a:t>Currently servicing 250 state, federal and employer clients</a:t>
            </a:r>
          </a:p>
          <a:p>
            <a:pPr marL="285750" indent="-285750">
              <a:buFont typeface="Arial" panose="020B0604020202020204" pitchFamily="34" charset="0"/>
              <a:buChar char="•"/>
            </a:pPr>
            <a:r>
              <a:rPr lang="en-US" dirty="0">
                <a:solidFill>
                  <a:schemeClr val="tx2"/>
                </a:solidFill>
                <a:latin typeface="Raleway" panose="020B0503030101060003" pitchFamily="34" charset="0"/>
              </a:rPr>
              <a:t>URAC accredited in UM, CM, DM, &amp; IRO</a:t>
            </a:r>
          </a:p>
          <a:p>
            <a:pPr marL="285750" indent="-285750">
              <a:buFont typeface="Arial" panose="020B0604020202020204" pitchFamily="34" charset="0"/>
              <a:buChar char="•"/>
            </a:pPr>
            <a:r>
              <a:rPr lang="en-US" dirty="0">
                <a:solidFill>
                  <a:schemeClr val="tx2"/>
                </a:solidFill>
                <a:latin typeface="Raleway" panose="020B0503030101060003" pitchFamily="34" charset="0"/>
              </a:rPr>
              <a:t>14 offices and more than 1,000 employees</a:t>
            </a:r>
          </a:p>
          <a:p>
            <a:pPr marL="285750" indent="-285750">
              <a:buFont typeface="Arial" panose="020B0604020202020204" pitchFamily="34" charset="0"/>
              <a:buChar char="•"/>
            </a:pPr>
            <a:r>
              <a:rPr lang="en-US" dirty="0">
                <a:solidFill>
                  <a:schemeClr val="tx2"/>
                </a:solidFill>
                <a:latin typeface="Raleway" panose="020B0503030101060003" pitchFamily="34" charset="0"/>
              </a:rPr>
              <a:t>Over 3,000 credentialed physicians and 500 clinicians on our Advisory and Review panel</a:t>
            </a:r>
          </a:p>
          <a:p>
            <a:pPr marL="285750" indent="-285750">
              <a:buFont typeface="Arial" panose="020B0604020202020204" pitchFamily="34" charset="0"/>
              <a:buChar char="•"/>
            </a:pPr>
            <a:r>
              <a:rPr lang="en-US" dirty="0">
                <a:solidFill>
                  <a:schemeClr val="tx2"/>
                </a:solidFill>
                <a:latin typeface="Raleway" panose="020B0503030101060003" pitchFamily="34" charset="0"/>
              </a:rPr>
              <a:t>Currently holds both QIO and QIO-like designations</a:t>
            </a:r>
          </a:p>
          <a:p>
            <a:pPr marL="285750" indent="-285750">
              <a:buFont typeface="Arial" panose="020B0604020202020204" pitchFamily="34" charset="0"/>
              <a:buChar char="•"/>
            </a:pPr>
            <a:r>
              <a:rPr lang="en-US" dirty="0">
                <a:solidFill>
                  <a:schemeClr val="tx2"/>
                </a:solidFill>
                <a:latin typeface="Raleway" panose="020B0503030101060003" pitchFamily="34" charset="0"/>
              </a:rPr>
              <a:t>Kepro provides Care Management, Quality Oversight, and Assessments, Eligibility &amp; Enrollment services</a:t>
            </a:r>
          </a:p>
        </p:txBody>
      </p:sp>
    </p:spTree>
    <p:extLst>
      <p:ext uri="{BB962C8B-B14F-4D97-AF65-F5344CB8AC3E}">
        <p14:creationId xmlns:p14="http://schemas.microsoft.com/office/powerpoint/2010/main" val="94033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chemeClr val="tx2"/>
                </a:solidFill>
                <a:latin typeface="Open Sans" charset="0"/>
                <a:ea typeface="Open Sans" charset="0"/>
                <a:cs typeface="Open Sans" charset="0"/>
              </a:rPr>
              <a:t>Page </a:t>
            </a:r>
            <a:fld id="{C6C8BDDB-1AA9-4CDC-80A0-B0BF343FFE1A}" type="slidenum">
              <a:rPr lang="en-US" smtClean="0">
                <a:solidFill>
                  <a:schemeClr val="tx2"/>
                </a:solidFill>
                <a:latin typeface="Open Sans" charset="0"/>
                <a:ea typeface="Open Sans" charset="0"/>
                <a:cs typeface="Open Sans" charset="0"/>
              </a:rPr>
              <a:pPr/>
              <a:t>5</a:t>
            </a:fld>
            <a:endParaRPr lang="en-US" dirty="0">
              <a:solidFill>
                <a:schemeClr val="tx2"/>
              </a:solidFill>
            </a:endParaRPr>
          </a:p>
        </p:txBody>
      </p:sp>
      <p:sp>
        <p:nvSpPr>
          <p:cNvPr id="5" name="Text Placeholder 4"/>
          <p:cNvSpPr>
            <a:spLocks noGrp="1"/>
          </p:cNvSpPr>
          <p:nvPr>
            <p:ph type="body" sz="half" idx="17"/>
          </p:nvPr>
        </p:nvSpPr>
        <p:spPr>
          <a:xfrm>
            <a:off x="8081335" y="916577"/>
            <a:ext cx="3581276" cy="865178"/>
          </a:xfrm>
        </p:spPr>
        <p:txBody>
          <a:bodyPr/>
          <a:lstStyle/>
          <a:p>
            <a:pPr>
              <a:lnSpc>
                <a:spcPct val="100000"/>
              </a:lnSpc>
              <a:spcBef>
                <a:spcPts val="900"/>
              </a:spcBef>
              <a:buClr>
                <a:schemeClr val="accent2"/>
              </a:buClr>
              <a:defRPr/>
            </a:pPr>
            <a:r>
              <a:rPr lang="en-US" dirty="0">
                <a:solidFill>
                  <a:schemeClr val="tx2"/>
                </a:solidFill>
              </a:rPr>
              <a:t>Kepro has held a contract with SCDHHS for Utilization Management and quality of care services since 2012. </a:t>
            </a:r>
          </a:p>
        </p:txBody>
      </p:sp>
      <p:sp>
        <p:nvSpPr>
          <p:cNvPr id="6" name="Title 5"/>
          <p:cNvSpPr>
            <a:spLocks noGrp="1"/>
          </p:cNvSpPr>
          <p:nvPr>
            <p:ph type="title"/>
          </p:nvPr>
        </p:nvSpPr>
        <p:spPr>
          <a:xfrm>
            <a:off x="240632" y="1719207"/>
            <a:ext cx="5367168" cy="926691"/>
          </a:xfrm>
        </p:spPr>
        <p:txBody>
          <a:bodyPr/>
          <a:lstStyle/>
          <a:p>
            <a:r>
              <a:rPr lang="en-US" dirty="0"/>
              <a:t>Kepro and SCDHHS Relationship</a:t>
            </a:r>
          </a:p>
        </p:txBody>
      </p:sp>
      <p:sp>
        <p:nvSpPr>
          <p:cNvPr id="9" name="Text Placeholder 8"/>
          <p:cNvSpPr>
            <a:spLocks noGrp="1"/>
          </p:cNvSpPr>
          <p:nvPr>
            <p:ph type="body" sz="half" idx="26"/>
          </p:nvPr>
        </p:nvSpPr>
        <p:spPr>
          <a:xfrm>
            <a:off x="8067389" y="2748139"/>
            <a:ext cx="3900021" cy="692492"/>
          </a:xfrm>
        </p:spPr>
        <p:txBody>
          <a:bodyPr/>
          <a:lstStyle/>
          <a:p>
            <a:pPr>
              <a:spcBef>
                <a:spcPts val="900"/>
              </a:spcBef>
              <a:buClr>
                <a:schemeClr val="accent2"/>
              </a:buClr>
              <a:defRPr/>
            </a:pPr>
            <a:r>
              <a:rPr lang="en-US" dirty="0">
                <a:solidFill>
                  <a:schemeClr val="tx2"/>
                </a:solidFill>
              </a:rPr>
              <a:t>Addition of New Programs / Service Lines in 2019 -2021</a:t>
            </a:r>
          </a:p>
          <a:p>
            <a:pPr marL="285750" indent="-285750">
              <a:spcBef>
                <a:spcPts val="900"/>
              </a:spcBef>
              <a:buClr>
                <a:schemeClr val="accent2"/>
              </a:buClr>
              <a:buFont typeface="Arial" panose="020B0604020202020204" pitchFamily="34" charset="0"/>
              <a:buChar char="•"/>
              <a:defRPr/>
            </a:pPr>
            <a:r>
              <a:rPr lang="en-US" dirty="0">
                <a:solidFill>
                  <a:schemeClr val="tx2"/>
                </a:solidFill>
              </a:rPr>
              <a:t>BRCA</a:t>
            </a:r>
          </a:p>
          <a:p>
            <a:pPr marL="285750" indent="-285750">
              <a:spcBef>
                <a:spcPts val="900"/>
              </a:spcBef>
              <a:buClr>
                <a:schemeClr val="accent2"/>
              </a:buClr>
              <a:buFont typeface="Arial" panose="020B0604020202020204" pitchFamily="34" charset="0"/>
              <a:buChar char="•"/>
              <a:defRPr/>
            </a:pPr>
            <a:r>
              <a:rPr lang="en-US" dirty="0">
                <a:solidFill>
                  <a:schemeClr val="tx2"/>
                </a:solidFill>
              </a:rPr>
              <a:t>Fetal DNA</a:t>
            </a:r>
          </a:p>
          <a:p>
            <a:pPr marL="285750" indent="-285750">
              <a:spcBef>
                <a:spcPts val="900"/>
              </a:spcBef>
              <a:buClr>
                <a:schemeClr val="accent2"/>
              </a:buClr>
              <a:buFont typeface="Arial" panose="020B0604020202020204" pitchFamily="34" charset="0"/>
              <a:buChar char="•"/>
              <a:defRPr/>
            </a:pPr>
            <a:r>
              <a:rPr lang="en-US" dirty="0">
                <a:solidFill>
                  <a:schemeClr val="tx2"/>
                </a:solidFill>
              </a:rPr>
              <a:t>Hospice therapies </a:t>
            </a:r>
          </a:p>
          <a:p>
            <a:pPr marL="285750" indent="-285750">
              <a:spcBef>
                <a:spcPts val="900"/>
              </a:spcBef>
              <a:buClr>
                <a:schemeClr val="accent2"/>
              </a:buClr>
              <a:buFont typeface="Arial" panose="020B0604020202020204" pitchFamily="34" charset="0"/>
              <a:buChar char="•"/>
              <a:defRPr/>
            </a:pPr>
            <a:r>
              <a:rPr lang="en-US" dirty="0">
                <a:solidFill>
                  <a:schemeClr val="tx2"/>
                </a:solidFill>
              </a:rPr>
              <a:t>ASD</a:t>
            </a: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a:p>
            <a:pPr>
              <a:lnSpc>
                <a:spcPts val="0"/>
              </a:lnSpc>
              <a:spcBef>
                <a:spcPts val="900"/>
              </a:spcBef>
              <a:buClr>
                <a:schemeClr val="accent2"/>
              </a:buClr>
              <a:defRPr/>
            </a:pPr>
            <a:endParaRPr lang="en-US" dirty="0">
              <a:solidFill>
                <a:schemeClr val="tx2"/>
              </a:solidFill>
            </a:endParaRPr>
          </a:p>
          <a:p>
            <a:pPr>
              <a:spcBef>
                <a:spcPts val="900"/>
              </a:spcBef>
              <a:buClr>
                <a:schemeClr val="accent2"/>
              </a:buClr>
              <a:defRPr/>
            </a:pPr>
            <a:endParaRPr lang="en-US" dirty="0">
              <a:solidFill>
                <a:schemeClr val="tx2"/>
              </a:solidFill>
            </a:endParaRPr>
          </a:p>
        </p:txBody>
      </p:sp>
      <p:sp>
        <p:nvSpPr>
          <p:cNvPr id="11" name="Text Placeholder 10"/>
          <p:cNvSpPr>
            <a:spLocks noGrp="1"/>
          </p:cNvSpPr>
          <p:nvPr>
            <p:ph type="body" sz="half" idx="28"/>
          </p:nvPr>
        </p:nvSpPr>
        <p:spPr>
          <a:xfrm>
            <a:off x="8067389" y="4825762"/>
            <a:ext cx="3234365" cy="1211546"/>
          </a:xfrm>
        </p:spPr>
        <p:txBody>
          <a:bodyPr/>
          <a:lstStyle/>
          <a:p>
            <a:pPr>
              <a:spcBef>
                <a:spcPts val="900"/>
              </a:spcBef>
              <a:buClr>
                <a:schemeClr val="accent2"/>
              </a:buClr>
              <a:defRPr/>
            </a:pPr>
            <a:r>
              <a:rPr lang="en-US" dirty="0">
                <a:solidFill>
                  <a:schemeClr val="tx2"/>
                </a:solidFill>
              </a:rPr>
              <a:t>Kepro has a high degree of  expertise and knowledge in Utilization Management and Level of Care Screening in statewide programs.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2"/>
                </a:solidFill>
                <a:latin typeface="Calibri" panose="020F0502020204030204"/>
              </a:endParaRPr>
            </a:p>
          </p:txBody>
        </p:sp>
      </p:grpSp>
      <p:sp>
        <p:nvSpPr>
          <p:cNvPr id="3" name="Footer Placeholder 2"/>
          <p:cNvSpPr>
            <a:spLocks noGrp="1"/>
          </p:cNvSpPr>
          <p:nvPr>
            <p:ph type="ftr" sz="quarter" idx="11"/>
          </p:nvPr>
        </p:nvSpPr>
        <p:spPr/>
        <p:txBody>
          <a:bodyPr/>
          <a:lstStyle/>
          <a:p>
            <a:r>
              <a:rPr lang="en-US">
                <a:solidFill>
                  <a:schemeClr val="tx2"/>
                </a:solidFill>
              </a:rPr>
              <a:t>Provider Education 2022</a:t>
            </a:r>
            <a:endParaRPr lang="en-US" dirty="0">
              <a:solidFill>
                <a:schemeClr val="tx2"/>
              </a:solidFill>
            </a:endParaRPr>
          </a:p>
        </p:txBody>
      </p:sp>
    </p:spTree>
    <p:extLst>
      <p:ext uri="{BB962C8B-B14F-4D97-AF65-F5344CB8AC3E}">
        <p14:creationId xmlns:p14="http://schemas.microsoft.com/office/powerpoint/2010/main" val="191727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Durable Medical Equipment</a:t>
            </a:r>
          </a:p>
        </p:txBody>
      </p:sp>
      <p:sp>
        <p:nvSpPr>
          <p:cNvPr id="5" name="Text Placeholder 4"/>
          <p:cNvSpPr>
            <a:spLocks noGrp="1"/>
          </p:cNvSpPr>
          <p:nvPr>
            <p:ph type="body" sz="quarter" idx="4294967295"/>
          </p:nvPr>
        </p:nvSpPr>
        <p:spPr>
          <a:xfrm>
            <a:off x="0" y="1698625"/>
            <a:ext cx="7862888" cy="4606925"/>
          </a:xfrm>
        </p:spPr>
        <p:txBody>
          <a:bodyPr/>
          <a:lstStyle/>
          <a:p>
            <a:pPr lvl="1">
              <a:buFontTx/>
              <a:buNone/>
            </a:pPr>
            <a:endParaRPr lang="en-US" dirty="0">
              <a:solidFill>
                <a:srgbClr val="002060"/>
              </a:solidFill>
            </a:endParaRPr>
          </a:p>
          <a:p>
            <a:pPr marL="0" indent="0">
              <a:buNone/>
            </a:pPr>
            <a:endParaRPr lang="en-US" dirty="0"/>
          </a:p>
        </p:txBody>
      </p:sp>
    </p:spTree>
    <p:extLst>
      <p:ext uri="{BB962C8B-B14F-4D97-AF65-F5344CB8AC3E}">
        <p14:creationId xmlns:p14="http://schemas.microsoft.com/office/powerpoint/2010/main" val="320898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634654"/>
            <a:ext cx="6700157" cy="436093"/>
          </a:xfrm>
        </p:spPr>
        <p:txBody>
          <a:bodyPr/>
          <a:lstStyle/>
          <a:p>
            <a:r>
              <a:rPr lang="en-US" dirty="0"/>
              <a:t>Durable Medical Equipment</a:t>
            </a:r>
          </a:p>
        </p:txBody>
      </p:sp>
      <p:sp>
        <p:nvSpPr>
          <p:cNvPr id="7" name="Text Placeholder 5"/>
          <p:cNvSpPr>
            <a:spLocks noGrp="1"/>
          </p:cNvSpPr>
          <p:nvPr>
            <p:ph type="body" sz="quarter" idx="18"/>
          </p:nvPr>
        </p:nvSpPr>
        <p:spPr>
          <a:xfrm>
            <a:off x="42611" y="1530350"/>
            <a:ext cx="8932056" cy="4803775"/>
          </a:xfrm>
        </p:spPr>
        <p:txBody>
          <a:bodyPr/>
          <a:lstStyle/>
          <a:p>
            <a:pPr>
              <a:buFont typeface="Arial" panose="020B0604020202020204" pitchFamily="34" charset="0"/>
              <a:buChar char="•"/>
            </a:pPr>
            <a:r>
              <a:rPr lang="en-US" sz="2000" b="0" dirty="0">
                <a:solidFill>
                  <a:srgbClr val="002060"/>
                </a:solidFill>
                <a:latin typeface="+mj-lt"/>
              </a:rPr>
              <a:t>All PA requests for DME codes must be submitted to Kepro. </a:t>
            </a:r>
          </a:p>
          <a:p>
            <a:pPr>
              <a:buFont typeface="Arial" panose="020B0604020202020204" pitchFamily="34" charset="0"/>
              <a:buChar char="•"/>
            </a:pPr>
            <a:r>
              <a:rPr lang="en-US" sz="2000" b="0" dirty="0">
                <a:solidFill>
                  <a:srgbClr val="002060"/>
                </a:solidFill>
                <a:latin typeface="+mj-lt"/>
              </a:rPr>
              <a:t>Providers for these services will continue to submit the Certificate of Medical Necessity (CMN), physician’s orders and all pertinent medical documentation.</a:t>
            </a:r>
          </a:p>
          <a:p>
            <a:pPr>
              <a:buFont typeface="Arial" panose="020B0604020202020204" pitchFamily="34" charset="0"/>
              <a:buChar char="•"/>
            </a:pPr>
            <a:r>
              <a:rPr lang="en-US" sz="2000" b="0" dirty="0">
                <a:solidFill>
                  <a:srgbClr val="002060"/>
                </a:solidFill>
                <a:latin typeface="+mj-lt"/>
              </a:rPr>
              <a:t>DME services and equipment requiring prior approval are identified in the “Covered Services and Definitions” section of the DME manual.</a:t>
            </a:r>
          </a:p>
          <a:p>
            <a:pPr marL="0" indent="0">
              <a:buNone/>
            </a:pPr>
            <a:endParaRPr lang="en-US" sz="2000" b="0" dirty="0">
              <a:solidFill>
                <a:srgbClr val="002060"/>
              </a:solidFill>
              <a:latin typeface="+mj-lt"/>
            </a:endParaRPr>
          </a:p>
          <a:p>
            <a:pPr marL="0" indent="0">
              <a:buNone/>
            </a:pPr>
            <a:endParaRPr lang="en-US" sz="2000" b="0" dirty="0">
              <a:solidFill>
                <a:srgbClr val="002060"/>
              </a:solidFill>
              <a:latin typeface="+mj-lt"/>
            </a:endParaRPr>
          </a:p>
          <a:p>
            <a:pPr marL="0" indent="0">
              <a:buNone/>
            </a:pPr>
            <a:r>
              <a:rPr lang="en-US" sz="2000" b="0" dirty="0">
                <a:solidFill>
                  <a:srgbClr val="002855"/>
                </a:solidFill>
                <a:latin typeface="+mj-lt"/>
              </a:rPr>
              <a:t>Reference Durable Medical Equipment Services Provider Manual Section 4</a:t>
            </a:r>
          </a:p>
          <a:p>
            <a:pPr marL="0" indent="0">
              <a:buNone/>
            </a:pPr>
            <a:endParaRPr lang="en-US" b="0" dirty="0">
              <a:solidFill>
                <a:srgbClr val="002855"/>
              </a:solidFill>
              <a:latin typeface="+mj-lt"/>
            </a:endParaRPr>
          </a:p>
          <a:p>
            <a:pPr marL="0" indent="0">
              <a:buNone/>
            </a:pPr>
            <a:endParaRPr lang="en-US" b="0" dirty="0">
              <a:latin typeface="+mj-lt"/>
            </a:endParaRPr>
          </a:p>
        </p:txBody>
      </p:sp>
      <p:sp>
        <p:nvSpPr>
          <p:cNvPr id="2" name="Footer Placeholder 1">
            <a:extLst>
              <a:ext uri="{FF2B5EF4-FFF2-40B4-BE49-F238E27FC236}">
                <a16:creationId xmlns:a16="http://schemas.microsoft.com/office/drawing/2014/main" id="{F45912A2-B554-40EE-9BFF-B512353456CE}"/>
              </a:ext>
            </a:extLst>
          </p:cNvPr>
          <p:cNvSpPr>
            <a:spLocks noGrp="1"/>
          </p:cNvSpPr>
          <p:nvPr>
            <p:ph type="ftr" sz="quarter" idx="11"/>
          </p:nvPr>
        </p:nvSpPr>
        <p:spPr/>
        <p:txBody>
          <a:bodyPr/>
          <a:lstStyle/>
          <a:p>
            <a:r>
              <a:rPr lang="en-US" dirty="0"/>
              <a:t>Provider Education 2022</a:t>
            </a:r>
          </a:p>
        </p:txBody>
      </p:sp>
      <p:sp>
        <p:nvSpPr>
          <p:cNvPr id="3" name="Slide Number Placeholder 2">
            <a:extLst>
              <a:ext uri="{FF2B5EF4-FFF2-40B4-BE49-F238E27FC236}">
                <a16:creationId xmlns:a16="http://schemas.microsoft.com/office/drawing/2014/main" id="{F0F65D52-D03B-4721-8ACD-BC299E0FD440}"/>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7</a:t>
            </a:fld>
            <a:endParaRPr lang="en-US" dirty="0"/>
          </a:p>
        </p:txBody>
      </p:sp>
    </p:spTree>
    <p:extLst>
      <p:ext uri="{BB962C8B-B14F-4D97-AF65-F5344CB8AC3E}">
        <p14:creationId xmlns:p14="http://schemas.microsoft.com/office/powerpoint/2010/main" val="321966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6300" y="634654"/>
            <a:ext cx="6700157" cy="436093"/>
          </a:xfrm>
        </p:spPr>
        <p:txBody>
          <a:bodyPr/>
          <a:lstStyle/>
          <a:p>
            <a:r>
              <a:rPr lang="en-US" dirty="0"/>
              <a:t>Durable Medical Equipment</a:t>
            </a:r>
          </a:p>
        </p:txBody>
      </p:sp>
      <p:sp>
        <p:nvSpPr>
          <p:cNvPr id="7" name="Text Placeholder 5"/>
          <p:cNvSpPr>
            <a:spLocks noGrp="1"/>
          </p:cNvSpPr>
          <p:nvPr>
            <p:ph type="body" sz="quarter" idx="18"/>
          </p:nvPr>
        </p:nvSpPr>
        <p:spPr>
          <a:xfrm>
            <a:off x="376272" y="1416407"/>
            <a:ext cx="8578542" cy="4621129"/>
          </a:xfrm>
        </p:spPr>
        <p:txBody>
          <a:bodyPr/>
          <a:lstStyle/>
          <a:p>
            <a:pPr marL="285750" indent="-285750">
              <a:buFont typeface="Arial" panose="020B0604020202020204" pitchFamily="34" charset="0"/>
              <a:buChar char="•"/>
            </a:pPr>
            <a:r>
              <a:rPr lang="en-US" sz="2000" b="0" dirty="0">
                <a:solidFill>
                  <a:srgbClr val="002060"/>
                </a:solidFill>
                <a:latin typeface="+mj-lt"/>
              </a:rPr>
              <a:t>Kepro reviews for a specific list of HCPCS codes, as listed in the Procedure Codes section of the DME Manual.  </a:t>
            </a:r>
          </a:p>
          <a:p>
            <a:pPr marL="285750" indent="-285750">
              <a:buFont typeface="Arial" panose="020B0604020202020204" pitchFamily="34" charset="0"/>
              <a:buChar char="•"/>
            </a:pPr>
            <a:r>
              <a:rPr lang="en-US" sz="2000" b="0" dirty="0">
                <a:solidFill>
                  <a:srgbClr val="002060"/>
                </a:solidFill>
                <a:latin typeface="+mj-lt"/>
              </a:rPr>
              <a:t>Kepro does not provide authorization for recipients with the following coverage types:  MCHM, HOAD, HOAP, MCSC </a:t>
            </a:r>
          </a:p>
          <a:p>
            <a:pPr marL="285750" indent="-285750">
              <a:buFont typeface="Arial" panose="020B0604020202020204" pitchFamily="34" charset="0"/>
              <a:buChar char="•"/>
            </a:pPr>
            <a:r>
              <a:rPr lang="en-US" sz="2000" b="0" dirty="0">
                <a:solidFill>
                  <a:srgbClr val="002060"/>
                </a:solidFill>
                <a:latin typeface="+mj-lt"/>
              </a:rPr>
              <a:t>For timely submission, providers must submit on or before requested start of care, or the request will be Administratively Denied.   </a:t>
            </a:r>
          </a:p>
          <a:p>
            <a:pPr marL="285750" indent="-285750">
              <a:buFont typeface="Arial" panose="020B0604020202020204" pitchFamily="34" charset="0"/>
              <a:buChar char="•"/>
            </a:pPr>
            <a:r>
              <a:rPr lang="en-US" sz="2000" b="0" dirty="0">
                <a:solidFill>
                  <a:srgbClr val="002060"/>
                </a:solidFill>
                <a:latin typeface="+mj-lt"/>
              </a:rPr>
              <a:t>For DME requests, Kepro has 15 days to review requests for prior authorization</a:t>
            </a:r>
          </a:p>
          <a:p>
            <a:pPr marL="285750" indent="-285750">
              <a:buFont typeface="Arial" panose="020B0604020202020204" pitchFamily="34" charset="0"/>
              <a:buChar char="•"/>
            </a:pPr>
            <a:r>
              <a:rPr lang="en-US" sz="2000" b="0" dirty="0">
                <a:solidFill>
                  <a:srgbClr val="002060"/>
                </a:solidFill>
                <a:latin typeface="+mj-lt"/>
              </a:rPr>
              <a:t>Equipment may be approved that is currently covered under the SC State Plan.   HCPCS codes may be approved that are included in the list of HCPCS codes that Kepro reviews. </a:t>
            </a:r>
          </a:p>
          <a:p>
            <a:pPr marL="285750" indent="-285750">
              <a:buFont typeface="Arial" panose="020B0604020202020204" pitchFamily="34" charset="0"/>
              <a:buChar char="•"/>
            </a:pPr>
            <a:r>
              <a:rPr lang="en-US" sz="2000" b="0" dirty="0">
                <a:solidFill>
                  <a:srgbClr val="002060"/>
                </a:solidFill>
                <a:latin typeface="+mj-lt"/>
              </a:rPr>
              <a:t>It must be medically necessary and appropriate for use in the beneficiary’s home. </a:t>
            </a:r>
          </a:p>
          <a:p>
            <a:pPr marL="0" indent="0">
              <a:buNone/>
            </a:pPr>
            <a:r>
              <a:rPr lang="en-US" sz="2000" b="0" i="1" dirty="0">
                <a:solidFill>
                  <a:srgbClr val="002060"/>
                </a:solidFill>
                <a:latin typeface="+mj-lt"/>
              </a:rPr>
              <a:t>**Convenience and prevention items are not covered**  </a:t>
            </a:r>
          </a:p>
          <a:p>
            <a:endParaRPr lang="en-US" dirty="0">
              <a:solidFill>
                <a:srgbClr val="002060"/>
              </a:solidFill>
            </a:endParaRPr>
          </a:p>
          <a:p>
            <a:pPr marL="0" indent="0">
              <a:buNone/>
            </a:pPr>
            <a:endParaRPr lang="en-US" dirty="0"/>
          </a:p>
        </p:txBody>
      </p:sp>
      <p:sp>
        <p:nvSpPr>
          <p:cNvPr id="2" name="Footer Placeholder 1">
            <a:extLst>
              <a:ext uri="{FF2B5EF4-FFF2-40B4-BE49-F238E27FC236}">
                <a16:creationId xmlns:a16="http://schemas.microsoft.com/office/drawing/2014/main" id="{22195E5C-6C80-4EB1-9382-036B2F76B343}"/>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8A7DCDDA-51B9-4D9B-9C3F-945DDFF5B788}"/>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8</a:t>
            </a:fld>
            <a:endParaRPr lang="en-US" dirty="0"/>
          </a:p>
        </p:txBody>
      </p:sp>
    </p:spTree>
    <p:extLst>
      <p:ext uri="{BB962C8B-B14F-4D97-AF65-F5344CB8AC3E}">
        <p14:creationId xmlns:p14="http://schemas.microsoft.com/office/powerpoint/2010/main" val="38137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042" y="634654"/>
            <a:ext cx="8456196" cy="436093"/>
          </a:xfrm>
        </p:spPr>
        <p:txBody>
          <a:bodyPr/>
          <a:lstStyle/>
          <a:p>
            <a:r>
              <a:rPr lang="en-US" dirty="0"/>
              <a:t>Durable Medical Equipment</a:t>
            </a:r>
          </a:p>
        </p:txBody>
      </p:sp>
      <p:sp>
        <p:nvSpPr>
          <p:cNvPr id="7" name="Text Placeholder 5"/>
          <p:cNvSpPr>
            <a:spLocks noGrp="1"/>
          </p:cNvSpPr>
          <p:nvPr>
            <p:ph type="body" sz="quarter" idx="18"/>
          </p:nvPr>
        </p:nvSpPr>
        <p:spPr>
          <a:xfrm>
            <a:off x="397042" y="1504795"/>
            <a:ext cx="8509890" cy="4718551"/>
          </a:xfrm>
        </p:spPr>
        <p:txBody>
          <a:bodyPr/>
          <a:lstStyle/>
          <a:p>
            <a:pPr>
              <a:buFont typeface="Arial" panose="020B0604020202020204" pitchFamily="34" charset="0"/>
              <a:buChar char="•"/>
            </a:pPr>
            <a:r>
              <a:rPr lang="en-US" sz="2000" b="0" dirty="0">
                <a:solidFill>
                  <a:srgbClr val="002855"/>
                </a:solidFill>
                <a:latin typeface="+mj-lt"/>
              </a:rPr>
              <a:t>Kepro shall perform HCPCS reviews on all DME requests submitted with Miscellaneous HCPCS codes (ex: E1399, A9999 or K0108).</a:t>
            </a:r>
          </a:p>
          <a:p>
            <a:pPr>
              <a:buFont typeface="Arial" panose="020B0604020202020204" pitchFamily="34" charset="0"/>
              <a:buChar char="•"/>
            </a:pPr>
            <a:r>
              <a:rPr lang="en-US" sz="2000" b="0" dirty="0">
                <a:solidFill>
                  <a:srgbClr val="002855"/>
                </a:solidFill>
                <a:latin typeface="+mj-lt"/>
              </a:rPr>
              <a:t> DME Providers are responsible for submitting and billing the correct HCPCS procedure code(s). </a:t>
            </a:r>
          </a:p>
          <a:p>
            <a:pPr>
              <a:buFont typeface="Arial" panose="020B0604020202020204" pitchFamily="34" charset="0"/>
              <a:buChar char="•"/>
            </a:pPr>
            <a:r>
              <a:rPr lang="en-US" sz="2000" b="0" dirty="0">
                <a:solidFill>
                  <a:srgbClr val="002855"/>
                </a:solidFill>
                <a:latin typeface="+mj-lt"/>
              </a:rPr>
              <a:t>PA requests for miscellaneous codes will be denied if the Kepro reviewer determines there are other more specific codes available.</a:t>
            </a:r>
          </a:p>
          <a:p>
            <a:pPr>
              <a:buFont typeface="Arial" panose="020B0604020202020204" pitchFamily="34" charset="0"/>
              <a:buChar char="•"/>
            </a:pPr>
            <a:r>
              <a:rPr lang="en-US" sz="2000" b="0" dirty="0">
                <a:solidFill>
                  <a:srgbClr val="002855"/>
                </a:solidFill>
                <a:latin typeface="+mj-lt"/>
              </a:rPr>
              <a:t>A provider must not use a miscellaneous code in place of the recognized HCPCS code for a DME item that is not covered.</a:t>
            </a:r>
          </a:p>
          <a:p>
            <a:pPr marL="0" indent="0">
              <a:buNone/>
            </a:pPr>
            <a:endParaRPr lang="en-US" sz="2000" b="0" dirty="0">
              <a:solidFill>
                <a:srgbClr val="002855"/>
              </a:solidFill>
              <a:latin typeface="+mj-lt"/>
            </a:endParaRPr>
          </a:p>
          <a:p>
            <a:pPr marL="0" indent="0">
              <a:buNone/>
            </a:pPr>
            <a:endParaRPr lang="en-US" sz="2000" b="0" dirty="0">
              <a:solidFill>
                <a:srgbClr val="002855"/>
              </a:solidFill>
              <a:latin typeface="+mj-lt"/>
            </a:endParaRPr>
          </a:p>
          <a:p>
            <a:pPr marL="0" indent="0">
              <a:buNone/>
            </a:pPr>
            <a:r>
              <a:rPr lang="en-US" sz="2000" b="0" dirty="0">
                <a:solidFill>
                  <a:srgbClr val="002855"/>
                </a:solidFill>
                <a:latin typeface="+mj-lt"/>
              </a:rPr>
              <a:t>Reference Durable Medical Equipment Services Provider Manual Section 4</a:t>
            </a:r>
          </a:p>
          <a:p>
            <a:pPr marL="0" indent="0">
              <a:buNone/>
            </a:pPr>
            <a:endParaRPr lang="en-US" sz="2000" b="0" dirty="0">
              <a:solidFill>
                <a:srgbClr val="002855"/>
              </a:solidFill>
              <a:latin typeface="+mj-lt"/>
            </a:endParaRPr>
          </a:p>
          <a:p>
            <a:pPr marL="0" indent="0" algn="ctr">
              <a:buNone/>
            </a:pPr>
            <a:endParaRPr lang="en-US" dirty="0">
              <a:solidFill>
                <a:srgbClr val="002855"/>
              </a:solidFill>
            </a:endParaRPr>
          </a:p>
          <a:p>
            <a:pPr marL="0" indent="0">
              <a:buNone/>
            </a:pPr>
            <a:endParaRPr lang="en-US" dirty="0"/>
          </a:p>
        </p:txBody>
      </p:sp>
      <p:sp>
        <p:nvSpPr>
          <p:cNvPr id="2" name="Footer Placeholder 1">
            <a:extLst>
              <a:ext uri="{FF2B5EF4-FFF2-40B4-BE49-F238E27FC236}">
                <a16:creationId xmlns:a16="http://schemas.microsoft.com/office/drawing/2014/main" id="{ED4B8D81-7BAA-467E-8BC7-06603417C423}"/>
              </a:ext>
            </a:extLst>
          </p:cNvPr>
          <p:cNvSpPr>
            <a:spLocks noGrp="1"/>
          </p:cNvSpPr>
          <p:nvPr>
            <p:ph type="ftr" sz="quarter" idx="11"/>
          </p:nvPr>
        </p:nvSpPr>
        <p:spPr/>
        <p:txBody>
          <a:bodyPr/>
          <a:lstStyle/>
          <a:p>
            <a:r>
              <a:rPr lang="en-US" dirty="0">
                <a:latin typeface="+mj-lt"/>
              </a:rPr>
              <a:t>Provider</a:t>
            </a:r>
            <a:r>
              <a:rPr lang="en-US" dirty="0"/>
              <a:t> Education 2022</a:t>
            </a:r>
          </a:p>
        </p:txBody>
      </p:sp>
      <p:sp>
        <p:nvSpPr>
          <p:cNvPr id="3" name="Slide Number Placeholder 2">
            <a:extLst>
              <a:ext uri="{FF2B5EF4-FFF2-40B4-BE49-F238E27FC236}">
                <a16:creationId xmlns:a16="http://schemas.microsoft.com/office/drawing/2014/main" id="{D9AE635D-79FF-459B-9BDD-DFB0A5966DF2}"/>
              </a:ext>
            </a:extLst>
          </p:cNvPr>
          <p:cNvSpPr>
            <a:spLocks noGrp="1"/>
          </p:cNvSpPr>
          <p:nvPr>
            <p:ph type="sldNum" sz="quarter" idx="12"/>
          </p:nvPr>
        </p:nvSpPr>
        <p:spPr/>
        <p:txBody>
          <a:bodyPr/>
          <a:lstStyle/>
          <a:p>
            <a:r>
              <a:rPr lang="en-US" dirty="0">
                <a:ea typeface="Open Sans" charset="0"/>
                <a:cs typeface="Open Sans" charset="0"/>
              </a:rPr>
              <a:t>Page </a:t>
            </a:r>
            <a:fld id="{C6C8BDDB-1AA9-4CDC-80A0-B0BF343FFE1A}" type="slidenum">
              <a:rPr lang="en-US" smtClean="0">
                <a:ea typeface="Open Sans" charset="0"/>
                <a:cs typeface="Open Sans" charset="0"/>
              </a:rPr>
              <a:pPr/>
              <a:t>9</a:t>
            </a:fld>
            <a:endParaRPr lang="en-US" dirty="0"/>
          </a:p>
        </p:txBody>
      </p:sp>
    </p:spTree>
    <p:extLst>
      <p:ext uri="{BB962C8B-B14F-4D97-AF65-F5344CB8AC3E}">
        <p14:creationId xmlns:p14="http://schemas.microsoft.com/office/powerpoint/2010/main" val="2617463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95D7C5F57E7C4989A0C8543CCD0081" ma:contentTypeVersion="4" ma:contentTypeDescription="Create a new document." ma:contentTypeScope="" ma:versionID="11e0b220e9353bd684b7387a94443a13">
  <xsd:schema xmlns:xsd="http://www.w3.org/2001/XMLSchema" xmlns:xs="http://www.w3.org/2001/XMLSchema" xmlns:p="http://schemas.microsoft.com/office/2006/metadata/properties" xmlns:ns3="ef846798-205d-47d4-9ed9-29f9f86e51c2" targetNamespace="http://schemas.microsoft.com/office/2006/metadata/properties" ma:root="true" ma:fieldsID="7e448a05666586f9a9a1e8162a6e884b" ns3:_="">
    <xsd:import namespace="ef846798-205d-47d4-9ed9-29f9f86e51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46798-205d-47d4-9ed9-29f9f86e5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6E3ED-FFB0-4141-9647-02E3979050BE}">
  <ds:schemaRefs>
    <ds:schemaRef ds:uri="http://schemas.microsoft.com/office/2006/metadata/properties"/>
    <ds:schemaRef ds:uri="http://schemas.microsoft.com/office/2006/documentManagement/types"/>
    <ds:schemaRef ds:uri="http://www.w3.org/XML/1998/namespace"/>
    <ds:schemaRef ds:uri="ef846798-205d-47d4-9ed9-29f9f86e51c2"/>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AC223A6A-AF42-4259-8C47-ED6A3725B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46798-205d-47d4-9ed9-29f9f86e5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12827</TotalTime>
  <Words>1710</Words>
  <Application>Microsoft Office PowerPoint</Application>
  <PresentationFormat>Widescreen</PresentationFormat>
  <Paragraphs>173</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Open Sans</vt:lpstr>
      <vt:lpstr>Arial</vt:lpstr>
      <vt:lpstr>Wingdings</vt:lpstr>
      <vt:lpstr>Raleway SemiBold</vt:lpstr>
      <vt:lpstr>Calibri</vt:lpstr>
      <vt:lpstr>Raleway</vt:lpstr>
      <vt:lpstr>Raleway Light</vt:lpstr>
      <vt:lpstr>Custom Design</vt:lpstr>
      <vt:lpstr>1_Custom Design</vt:lpstr>
      <vt:lpstr>South Carolina Department of Health &amp; Human services</vt:lpstr>
      <vt:lpstr>Part One</vt:lpstr>
      <vt:lpstr>Kepro’s Mission</vt:lpstr>
      <vt:lpstr>Kepro at a Glance</vt:lpstr>
      <vt:lpstr>Kepro and SCDHHS Relationship</vt:lpstr>
      <vt:lpstr>PowerPoint Presentation</vt:lpstr>
      <vt:lpstr>Durable Medical Equipment</vt:lpstr>
      <vt:lpstr>Durable Medical Equipment</vt:lpstr>
      <vt:lpstr>Durable Medical Equipment</vt:lpstr>
      <vt:lpstr>Durable Medical Equipment and EPSDT</vt:lpstr>
      <vt:lpstr>Durable Medical Equipment and EPSDT</vt:lpstr>
      <vt:lpstr>Durable Medical Equipment</vt:lpstr>
      <vt:lpstr>Durable Medical Equipment Modifiers</vt:lpstr>
      <vt:lpstr>PowerPoint Presentation</vt:lpstr>
      <vt:lpstr>Tips for Review Criteria</vt:lpstr>
      <vt:lpstr> Hereditary Breast Ovarian Cancer (HBOC) BRCA Genetic Testing   </vt:lpstr>
      <vt:lpstr>Medical Necessity Denials</vt:lpstr>
      <vt:lpstr>Administrative Denials</vt:lpstr>
      <vt:lpstr>Turnaround Timeframes</vt:lpstr>
      <vt:lpstr>Where to Access Training Materials and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Commonwealth of Virginia Department of Medical Assistance Services (DMAS)</dc:title>
  <dc:creator>Chantal Hunt</dc:creator>
  <cp:lastModifiedBy>Christina Albright</cp:lastModifiedBy>
  <cp:revision>261</cp:revision>
  <dcterms:created xsi:type="dcterms:W3CDTF">2020-06-10T17:04:21Z</dcterms:created>
  <dcterms:modified xsi:type="dcterms:W3CDTF">2022-06-08T13:04:38Z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0x010100D795D7C5F57E7C4989A0C8543CCD0081</vt:lpwstr>
  </property>
</Properties>
</file>