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9" r:id="rId4"/>
    <p:sldMasterId id="2147483767" r:id="rId5"/>
  </p:sldMasterIdLst>
  <p:notesMasterIdLst>
    <p:notesMasterId r:id="rId25"/>
  </p:notesMasterIdLst>
  <p:sldIdLst>
    <p:sldId id="269" r:id="rId6"/>
    <p:sldId id="270" r:id="rId7"/>
    <p:sldId id="444" r:id="rId8"/>
    <p:sldId id="457" r:id="rId9"/>
    <p:sldId id="340" r:id="rId10"/>
    <p:sldId id="475" r:id="rId11"/>
    <p:sldId id="360" r:id="rId12"/>
    <p:sldId id="347" r:id="rId13"/>
    <p:sldId id="459" r:id="rId14"/>
    <p:sldId id="349" r:id="rId15"/>
    <p:sldId id="460" r:id="rId16"/>
    <p:sldId id="352" r:id="rId17"/>
    <p:sldId id="461" r:id="rId18"/>
    <p:sldId id="474" r:id="rId19"/>
    <p:sldId id="411" r:id="rId20"/>
    <p:sldId id="412" r:id="rId21"/>
    <p:sldId id="413" r:id="rId22"/>
    <p:sldId id="414" r:id="rId23"/>
    <p:sldId id="476"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Raleway" panose="020B0503030101060003" pitchFamily="34" charset="0"/>
      <p:regular r:id="rId34"/>
      <p:bold r:id="rId35"/>
      <p:italic r:id="rId36"/>
      <p:boldItalic r:id="rId37"/>
    </p:embeddedFont>
    <p:embeddedFont>
      <p:font typeface="Raleway Light" panose="020B0403030101060003" pitchFamily="34" charset="0"/>
      <p:regular r:id="rId38"/>
      <p:italic r:id="rId39"/>
    </p:embeddedFont>
    <p:embeddedFont>
      <p:font typeface="Raleway SemiBold" panose="020B0703030101060003" pitchFamily="34" charset="0"/>
      <p:bold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ffany Brooks" initials="TB" lastIdx="27" clrIdx="0">
    <p:extLst>
      <p:ext uri="{19B8F6BF-5375-455C-9EA6-DF929625EA0E}">
        <p15:presenceInfo xmlns:p15="http://schemas.microsoft.com/office/powerpoint/2012/main" userId="S::tbrooks@kepro.com::bec65d79-00ae-4156-a8f4-2bd4310a3e19" providerId="AD"/>
      </p:ext>
    </p:extLst>
  </p:cmAuthor>
  <p:cmAuthor id="2" name="Jane Hughes" initials="JH" lastIdx="15" clrIdx="1">
    <p:extLst>
      <p:ext uri="{19B8F6BF-5375-455C-9EA6-DF929625EA0E}">
        <p15:presenceInfo xmlns:p15="http://schemas.microsoft.com/office/powerpoint/2012/main" userId="S::jhughes@kepro.com::32da9ea5-9c78-46b4-a57c-595119cb11af" providerId="AD"/>
      </p:ext>
    </p:extLst>
  </p:cmAuthor>
  <p:cmAuthor id="3" name="Channell Webster" initials="CW" lastIdx="131" clrIdx="2">
    <p:extLst>
      <p:ext uri="{19B8F6BF-5375-455C-9EA6-DF929625EA0E}">
        <p15:presenceInfo xmlns:p15="http://schemas.microsoft.com/office/powerpoint/2012/main" userId="S::Channell.Webster@scdhhs.gov::87ebb601-198b-4617-a174-df4cc5c7f645" providerId="AD"/>
      </p:ext>
    </p:extLst>
  </p:cmAuthor>
  <p:cmAuthor id="4" name="Christina Albright" initials="CA" lastIdx="13" clrIdx="3">
    <p:extLst>
      <p:ext uri="{19B8F6BF-5375-455C-9EA6-DF929625EA0E}">
        <p15:presenceInfo xmlns:p15="http://schemas.microsoft.com/office/powerpoint/2012/main" userId="S::calbright@kepro.com::a42824d9-928b-442c-a0f8-f2f87d9d50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65E"/>
    <a:srgbClr val="404040"/>
    <a:srgbClr val="546980"/>
    <a:srgbClr val="EF8A45"/>
    <a:srgbClr val="A6AFBA"/>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88706" autoAdjust="0"/>
  </p:normalViewPr>
  <p:slideViewPr>
    <p:cSldViewPr snapToGrid="0">
      <p:cViewPr varScale="1">
        <p:scale>
          <a:sx n="72" d="100"/>
          <a:sy n="72" d="100"/>
        </p:scale>
        <p:origin x="1099" y="72"/>
      </p:cViewPr>
      <p:guideLst/>
    </p:cSldViewPr>
  </p:slideViewPr>
  <p:notesTextViewPr>
    <p:cViewPr>
      <p:scale>
        <a:sx n="1" d="1"/>
        <a:sy n="1" d="1"/>
      </p:scale>
      <p:origin x="0" y="0"/>
    </p:cViewPr>
  </p:notesTextViewPr>
  <p:sorterViewPr>
    <p:cViewPr>
      <p:scale>
        <a:sx n="100" d="100"/>
        <a:sy n="100" d="100"/>
      </p:scale>
      <p:origin x="0" y="-363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B3CC-822A-448C-A494-11F5A0573AD4}" type="datetimeFigureOut">
              <a:rPr lang="en-US" smtClean="0"/>
              <a:t>3/14/2022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BA10-C5CF-4769-BB45-19E5C126BAC8}" type="slidenum">
              <a:rPr lang="en-US" smtClean="0"/>
              <a:t>‹#›</a:t>
            </a:fld>
            <a:endParaRPr lang="en-US" dirty="0"/>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983825" y="1808666"/>
            <a:ext cx="312792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dirty="0"/>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accent3"/>
                </a:solidFill>
                <a:latin typeface="Raleway" panose="020B0503030101060003" pitchFamily="34" charset="0"/>
              </a:defRPr>
            </a:lvl1pPr>
          </a:lstStyle>
          <a:p>
            <a:r>
              <a:rPr lang="en-US" dirty="0">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Provider Education 2022</a:t>
            </a:r>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1102BCF-7E6C-40DB-B6CA-637C150CF8F9}"/>
              </a:ext>
            </a:extLst>
          </p:cNvPr>
          <p:cNvSpPr/>
          <p:nvPr userDrawn="1"/>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ADD7EDF-1C8B-4D47-B7E0-C3576BB34DFE}"/>
              </a:ext>
            </a:extLst>
          </p:cNvPr>
          <p:cNvSpPr/>
          <p:nvPr userDrawn="1"/>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p15:clr>
            <a:srgbClr val="FBAE40"/>
          </p15:clr>
        </p15:guide>
        <p15:guide id="2" pos="45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dirty="0">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endParaRPr lang="en-US" dirty="0"/>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endParaRPr lang="en-US" dirty="0"/>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endParaRPr lang="en-US" dirty="0"/>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05374" y="263661"/>
            <a:ext cx="2381250"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w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sz="1200" dirty="0">
              <a:solidFill>
                <a:srgbClr val="FFFFFF"/>
              </a:solidFill>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p:txBody>
          <a:bodyPr/>
          <a:lstStyle/>
          <a:p>
            <a:pPr algn="r">
              <a:defRPr/>
            </a:pPr>
            <a:r>
              <a:rPr lang="en-US" sz="1000" cap="all" spc="200">
                <a:solidFill>
                  <a:srgbClr val="FFFFFF"/>
                </a:solidFill>
                <a:latin typeface="Calibri" panose="020F0502020204030204" pitchFamily="34" charset="0"/>
                <a:cs typeface="Calibri" panose="020F0502020204030204" pitchFamily="34" charset="0"/>
              </a:rPr>
              <a:t>Provider Education 2022</a:t>
            </a:r>
            <a:endParaRPr lang="en-US" sz="1000" cap="all" spc="2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DA3730D-42D1-4D01-992E-642C11F7E9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3322" y="177053"/>
            <a:ext cx="1143757" cy="926054"/>
          </a:xfrm>
          <a:prstGeom prst="rect">
            <a:avLst/>
          </a:prstGeom>
        </p:spPr>
      </p:pic>
    </p:spTree>
    <p:extLst>
      <p:ext uri="{BB962C8B-B14F-4D97-AF65-F5344CB8AC3E}">
        <p14:creationId xmlns:p14="http://schemas.microsoft.com/office/powerpoint/2010/main" val="339353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207374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buClr>
                <a:srgbClr val="E27500"/>
              </a:buClr>
              <a:buFont typeface="Arial" panose="020B0604020202020204" pitchFamily="34" charset="0"/>
              <a:buChar char="•"/>
              <a:defRPr/>
            </a:lvl2pPr>
            <a:lvl3pPr>
              <a:buClr>
                <a:srgbClr val="004875"/>
              </a:buClr>
              <a:defRPr/>
            </a:lvl3pPr>
            <a:lvl4pPr>
              <a:buClr>
                <a:srgbClr val="E27500"/>
              </a:buClr>
              <a:defRPr/>
            </a:lvl4pPr>
            <a:lvl5pPr>
              <a:buClr>
                <a:srgbClr val="7993B7"/>
              </a:buClr>
              <a:defRPr>
                <a:solidFill>
                  <a:srgbClr val="0048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0"/>
          </p:nvPr>
        </p:nvSpPr>
        <p:spPr/>
        <p:txBody>
          <a:bodyPr/>
          <a:lstStyle>
            <a:lvl1pPr>
              <a:defRPr b="0">
                <a:solidFill>
                  <a:schemeClr val="tx2"/>
                </a:solidFill>
              </a:defRPr>
            </a:lvl1p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103589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5" name="Rectangle 4"/>
          <p:cNvSpPr/>
          <p:nvPr userDrawn="1"/>
        </p:nvSpPr>
        <p:spPr>
          <a:xfrm>
            <a:off x="0" y="0"/>
            <a:ext cx="12192000" cy="849854"/>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Slide Number Placeholder 7"/>
          <p:cNvSpPr>
            <a:spLocks noGrp="1"/>
          </p:cNvSpPr>
          <p:nvPr>
            <p:ph type="sldNum" sz="quarter" idx="10"/>
          </p:nvPr>
        </p:nvSpPr>
        <p:spPr/>
        <p:txBody>
          <a:bodyPr/>
          <a:lstStyle>
            <a:lvl1pPr>
              <a:defRPr b="0">
                <a:latin typeface="Raleway" panose="020B0503030101060003" pitchFamily="34" charset="0"/>
              </a:defRPr>
            </a:lvl1pPr>
          </a:lstStyle>
          <a:p>
            <a:fld id="{C1640D55-031C-4AD9-A16C-4EFA2F922910}" type="slidenum">
              <a:rPr lang="en-US" smtClean="0"/>
              <a:pPr/>
              <a:t>‹#›</a:t>
            </a:fld>
            <a:endParaRPr lang="en-US" dirty="0"/>
          </a:p>
        </p:txBody>
      </p:sp>
      <p:sp>
        <p:nvSpPr>
          <p:cNvPr id="6" name="Text Placeholder 5"/>
          <p:cNvSpPr>
            <a:spLocks noGrp="1"/>
          </p:cNvSpPr>
          <p:nvPr>
            <p:ph type="body" sz="quarter" idx="11" hasCustomPrompt="1"/>
          </p:nvPr>
        </p:nvSpPr>
        <p:spPr>
          <a:xfrm>
            <a:off x="849330" y="3133725"/>
            <a:ext cx="10504471" cy="708810"/>
          </a:xfrm>
        </p:spPr>
        <p:txBody>
          <a:bodyPr>
            <a:noAutofit/>
          </a:bodyPr>
          <a:lstStyle>
            <a:lvl1pPr marL="0" indent="0" algn="ctr">
              <a:buFontTx/>
              <a:buNone/>
              <a:defRPr sz="2900" b="1" baseline="0"/>
            </a:lvl1pPr>
          </a:lstStyle>
          <a:p>
            <a:pPr lvl="0"/>
            <a:r>
              <a:rPr lang="en-US" dirty="0"/>
              <a:t>Section Title</a:t>
            </a:r>
          </a:p>
        </p:txBody>
      </p:sp>
    </p:spTree>
    <p:extLst>
      <p:ext uri="{BB962C8B-B14F-4D97-AF65-F5344CB8AC3E}">
        <p14:creationId xmlns:p14="http://schemas.microsoft.com/office/powerpoint/2010/main" val="3162741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23198"/>
            <a:ext cx="515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23198"/>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1640D55-031C-4AD9-A16C-4EFA2F922910}" type="slidenum">
              <a:rPr lang="en-US" smtClean="0"/>
              <a:t>‹#›</a:t>
            </a:fld>
            <a:endParaRPr lang="en-US" dirty="0"/>
          </a:p>
        </p:txBody>
      </p:sp>
    </p:spTree>
    <p:extLst>
      <p:ext uri="{BB962C8B-B14F-4D97-AF65-F5344CB8AC3E}">
        <p14:creationId xmlns:p14="http://schemas.microsoft.com/office/powerpoint/2010/main" val="25318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49854"/>
          </a:xfrm>
        </p:spPr>
        <p:txBody>
          <a:bodyPr/>
          <a:lstStyle/>
          <a:p>
            <a:r>
              <a:rPr lang="en-US"/>
              <a:t>Click to edit Master title style</a:t>
            </a:r>
          </a:p>
        </p:txBody>
      </p:sp>
      <p:sp>
        <p:nvSpPr>
          <p:cNvPr id="3" name="Text Placeholder 2"/>
          <p:cNvSpPr>
            <a:spLocks noGrp="1"/>
          </p:cNvSpPr>
          <p:nvPr>
            <p:ph type="body" idx="1"/>
          </p:nvPr>
        </p:nvSpPr>
        <p:spPr>
          <a:xfrm>
            <a:off x="840318" y="1283131"/>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107043"/>
            <a:ext cx="5158316" cy="3684588"/>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283131"/>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107043"/>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1260209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with Full Size Graphic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1640D55-031C-4AD9-A16C-4EFA2F922910}" type="slidenum">
              <a:rPr lang="en-US" smtClean="0"/>
              <a:t>‹#›</a:t>
            </a:fld>
            <a:endParaRPr lang="en-US" dirty="0"/>
          </a:p>
        </p:txBody>
      </p:sp>
      <p:sp>
        <p:nvSpPr>
          <p:cNvPr id="7" name="Content Placeholder 6"/>
          <p:cNvSpPr>
            <a:spLocks noGrp="1"/>
          </p:cNvSpPr>
          <p:nvPr>
            <p:ph sz="quarter" idx="13" hasCustomPrompt="1"/>
          </p:nvPr>
        </p:nvSpPr>
        <p:spPr>
          <a:xfrm>
            <a:off x="838200" y="1304925"/>
            <a:ext cx="10515600" cy="4592638"/>
          </a:xfrm>
        </p:spPr>
        <p:txBody>
          <a:bodyPr/>
          <a:lstStyle>
            <a:lvl1pPr marL="0" indent="0">
              <a:buFontTx/>
              <a:buNone/>
              <a:defRPr baseline="0"/>
            </a:lvl1pPr>
          </a:lstStyle>
          <a:p>
            <a:pPr lvl="0"/>
            <a:r>
              <a:rPr lang="en-US" dirty="0"/>
              <a:t>Click icon to insert picture, graphic or table.</a:t>
            </a:r>
          </a:p>
        </p:txBody>
      </p:sp>
    </p:spTree>
    <p:extLst>
      <p:ext uri="{BB962C8B-B14F-4D97-AF65-F5344CB8AC3E}">
        <p14:creationId xmlns:p14="http://schemas.microsoft.com/office/powerpoint/2010/main" val="2748079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Size Picture Graphic or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004875"/>
                </a:solidFill>
              </a:defRPr>
            </a:lvl1pPr>
          </a:lstStyle>
          <a:p>
            <a:fld id="{C1640D55-031C-4AD9-A16C-4EFA2F922910}" type="slidenum">
              <a:rPr lang="en-US" smtClean="0"/>
              <a:pPr/>
              <a:t>‹#›</a:t>
            </a:fld>
            <a:endParaRPr lang="en-US" dirty="0"/>
          </a:p>
        </p:txBody>
      </p:sp>
      <p:sp>
        <p:nvSpPr>
          <p:cNvPr id="6" name="Content Placeholder 5"/>
          <p:cNvSpPr>
            <a:spLocks noGrp="1"/>
          </p:cNvSpPr>
          <p:nvPr>
            <p:ph sz="quarter" idx="13" hasCustomPrompt="1"/>
          </p:nvPr>
        </p:nvSpPr>
        <p:spPr>
          <a:xfrm>
            <a:off x="821933" y="503238"/>
            <a:ext cx="10531868" cy="5249862"/>
          </a:xfrm>
        </p:spPr>
        <p:txBody>
          <a:bodyPr/>
          <a:lstStyle>
            <a:lvl1pPr marL="0" indent="0">
              <a:buFontTx/>
              <a:buNone/>
              <a:defRPr baseline="0"/>
            </a:lvl1pPr>
          </a:lstStyle>
          <a:p>
            <a:pPr lvl="0"/>
            <a:r>
              <a:rPr lang="en-US" dirty="0"/>
              <a:t>Click on icon to insert picture, graphic or table.</a:t>
            </a:r>
          </a:p>
        </p:txBody>
      </p:sp>
    </p:spTree>
    <p:extLst>
      <p:ext uri="{BB962C8B-B14F-4D97-AF65-F5344CB8AC3E}">
        <p14:creationId xmlns:p14="http://schemas.microsoft.com/office/powerpoint/2010/main" val="158642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1640D55-031C-4AD9-A16C-4EFA2F922910}" type="slidenum">
              <a:rPr lang="en-US" smtClean="0"/>
              <a:pPr/>
              <a:t>‹#›</a:t>
            </a:fld>
            <a:endParaRPr lang="en-US" dirty="0"/>
          </a:p>
        </p:txBody>
      </p:sp>
      <p:pic>
        <p:nvPicPr>
          <p:cNvPr id="4" name="Picture 2"/>
          <p:cNvPicPr>
            <a:picLocks noChangeAspect="1" noChangeArrowheads="1"/>
          </p:cNvPicPr>
          <p:nvPr userDrawn="1"/>
        </p:nvPicPr>
        <p:blipFill>
          <a:blip r:embed="rId2" cstate="print"/>
          <a:srcRect/>
          <a:stretch>
            <a:fillRect/>
          </a:stretch>
        </p:blipFill>
        <p:spPr bwMode="auto">
          <a:xfrm>
            <a:off x="4597771" y="2306871"/>
            <a:ext cx="2996460" cy="2244258"/>
          </a:xfrm>
          <a:prstGeom prst="rect">
            <a:avLst/>
          </a:prstGeom>
          <a:noFill/>
          <a:ln w="9525">
            <a:noFill/>
            <a:miter lim="800000"/>
            <a:headEnd/>
            <a:tailEnd/>
          </a:ln>
        </p:spPr>
      </p:pic>
      <p:sp>
        <p:nvSpPr>
          <p:cNvPr id="5" name="Rectangle 4"/>
          <p:cNvSpPr/>
          <p:nvPr userDrawn="1"/>
        </p:nvSpPr>
        <p:spPr>
          <a:xfrm>
            <a:off x="0" y="1"/>
            <a:ext cx="12192000" cy="852755"/>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5524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endParaRPr lang="en-US" dirty="0"/>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endParaRPr lang="en-US" dirty="0"/>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728" y="6272618"/>
            <a:ext cx="1239827"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accent2"/>
                </a:solidFill>
                <a:latin typeface="Raleway" panose="020B0503030101060003" pitchFamily="34" charset="0"/>
                <a:ea typeface="Open Sans" panose="020B0606030504020204" pitchFamily="34" charset="0"/>
                <a:cs typeface="Open Sans" panose="020B0606030504020204" pitchFamily="34" charset="0"/>
              </a:defRPr>
            </a:lvl1pPr>
          </a:lstStyle>
          <a:p>
            <a:r>
              <a:rPr lang="en-US" dirty="0"/>
              <a:t>Provider Education 2022</a:t>
            </a:r>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endParaRPr lang="en-US" dirty="0"/>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endParaRPr lang="en-US" dirty="0"/>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AF2E342E-F3A5-48D2-A866-24FB434AD771}"/>
              </a:ext>
            </a:extLst>
          </p:cNvPr>
          <p:cNvSpPr/>
          <p:nvPr userDrawn="1"/>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15AF3E3A-59F7-47CF-B514-4F7C444F93EC}"/>
              </a:ext>
            </a:extLst>
          </p:cNvPr>
          <p:cNvSpPr/>
          <p:nvPr userDrawn="1"/>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24107861-9025-4C62-9E7C-DA7B18EE106D}"/>
              </a:ext>
            </a:extLst>
          </p:cNvPr>
          <p:cNvSpPr/>
          <p:nvPr userDrawn="1"/>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E8E061A-B1EF-4F73-935D-8C2A0947B4D1}"/>
              </a:ext>
            </a:extLst>
          </p:cNvPr>
          <p:cNvSpPr/>
          <p:nvPr userDrawn="1"/>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0.png"/><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66" r:id="rId20"/>
  </p:sldLayoutIdLst>
  <p:hf hd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49854"/>
          </a:xfrm>
          <a:prstGeom prst="rect">
            <a:avLst/>
          </a:prstGeom>
          <a:solidFill>
            <a:srgbClr val="004875"/>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215367"/>
            <a:ext cx="10622280" cy="48207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b="1">
                <a:solidFill>
                  <a:srgbClr val="004875"/>
                </a:solidFill>
              </a:defRPr>
            </a:lvl1pPr>
          </a:lstStyle>
          <a:p>
            <a:fld id="{C1640D55-031C-4AD9-A16C-4EFA2F922910}" type="slidenum">
              <a:rPr lang="en-US" smtClean="0"/>
              <a:pPr/>
              <a:t>‹#›</a:t>
            </a:fld>
            <a:endParaRPr lang="en-US" dirty="0"/>
          </a:p>
        </p:txBody>
      </p:sp>
      <p:cxnSp>
        <p:nvCxnSpPr>
          <p:cNvPr id="10" name="Straight Connector 9"/>
          <p:cNvCxnSpPr/>
          <p:nvPr userDrawn="1"/>
        </p:nvCxnSpPr>
        <p:spPr>
          <a:xfrm>
            <a:off x="838200" y="6197511"/>
            <a:ext cx="10515600" cy="0"/>
          </a:xfrm>
          <a:prstGeom prst="line">
            <a:avLst/>
          </a:prstGeom>
          <a:ln w="12700">
            <a:solidFill>
              <a:srgbClr val="00487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38201" y="6356351"/>
            <a:ext cx="2844633" cy="362949"/>
          </a:xfrm>
          <a:prstGeom prst="rect">
            <a:avLst/>
          </a:prstGeom>
        </p:spPr>
      </p:pic>
    </p:spTree>
    <p:extLst>
      <p:ext uri="{BB962C8B-B14F-4D97-AF65-F5344CB8AC3E}">
        <p14:creationId xmlns:p14="http://schemas.microsoft.com/office/powerpoint/2010/main" val="213920972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Lst>
  <p:hf hdr="0" dt="0"/>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875"/>
          </a:solidFill>
          <a:latin typeface="+mn-lt"/>
          <a:ea typeface="+mn-ea"/>
          <a:cs typeface="+mn-cs"/>
        </a:defRPr>
      </a:lvl1pPr>
      <a:lvl2pPr marL="6858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2400" kern="1200">
          <a:solidFill>
            <a:srgbClr val="004875"/>
          </a:solidFill>
          <a:latin typeface="+mn-lt"/>
          <a:ea typeface="+mn-ea"/>
          <a:cs typeface="+mn-cs"/>
        </a:defRPr>
      </a:lvl2pPr>
      <a:lvl3pPr marL="11430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2000" kern="1200">
          <a:solidFill>
            <a:srgbClr val="004875"/>
          </a:solidFill>
          <a:latin typeface="+mn-lt"/>
          <a:ea typeface="+mn-ea"/>
          <a:cs typeface="+mn-cs"/>
        </a:defRPr>
      </a:lvl3pPr>
      <a:lvl4pPr marL="16002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1800" kern="1200">
          <a:solidFill>
            <a:srgbClr val="004875"/>
          </a:solidFill>
          <a:latin typeface="+mn-lt"/>
          <a:ea typeface="+mn-ea"/>
          <a:cs typeface="+mn-cs"/>
        </a:defRPr>
      </a:lvl4pPr>
      <a:lvl5pPr marL="20574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1800" kern="1200">
          <a:solidFill>
            <a:srgbClr val="00487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dhhs.gov/internet/pdf/manuals/Hospital/Forms.pdf" TargetMode="External"/><Relationship Id="rId2" Type="http://schemas.openxmlformats.org/officeDocument/2006/relationships/hyperlink" Target="https://scdhhs.kepro.com/content/forms.aspx"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scdhhs.kepro.com"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a:xfrm>
            <a:off x="888999" y="3149405"/>
            <a:ext cx="9144000" cy="1318092"/>
          </a:xfrm>
        </p:spPr>
        <p:txBody>
          <a:bodyPr>
            <a:noAutofit/>
          </a:bodyPr>
          <a:lstStyle/>
          <a:p>
            <a:r>
              <a:rPr lang="en-US" sz="2800" b="1" dirty="0">
                <a:solidFill>
                  <a:schemeClr val="accent2"/>
                </a:solidFill>
                <a:latin typeface="+mj-lt"/>
              </a:rPr>
              <a:t>South Carolina</a:t>
            </a:r>
            <a:br>
              <a:rPr lang="en-US" sz="2800" b="1" dirty="0">
                <a:solidFill>
                  <a:schemeClr val="accent2"/>
                </a:solidFill>
                <a:latin typeface="+mj-lt"/>
              </a:rPr>
            </a:br>
            <a:r>
              <a:rPr lang="en-US" sz="2800" b="1" dirty="0">
                <a:solidFill>
                  <a:schemeClr val="accent2"/>
                </a:solidFill>
                <a:latin typeface="+mj-lt"/>
              </a:rPr>
              <a:t>Department of Health &amp; Human services</a:t>
            </a:r>
            <a:endParaRPr lang="en-US" sz="2800" dirty="0">
              <a:solidFill>
                <a:schemeClr val="accent2"/>
              </a:solidFill>
              <a:latin typeface="+mj-lt"/>
            </a:endParaRPr>
          </a:p>
        </p:txBody>
      </p:sp>
      <p:sp>
        <p:nvSpPr>
          <p:cNvPr id="3" name="TextBox 2"/>
          <p:cNvSpPr txBox="1"/>
          <p:nvPr/>
        </p:nvSpPr>
        <p:spPr>
          <a:xfrm>
            <a:off x="4863012" y="1271968"/>
            <a:ext cx="6439989" cy="1877437"/>
          </a:xfrm>
          <a:prstGeom prst="rect">
            <a:avLst/>
          </a:prstGeom>
          <a:noFill/>
        </p:spPr>
        <p:txBody>
          <a:bodyPr wrap="square" rtlCol="0">
            <a:spAutoFit/>
          </a:bodyPr>
          <a:lstStyle/>
          <a:p>
            <a:pPr algn="ctr"/>
            <a:r>
              <a:rPr lang="en-US" sz="4000" b="1" dirty="0">
                <a:solidFill>
                  <a:schemeClr val="accent2"/>
                </a:solidFill>
                <a:latin typeface="+mj-lt"/>
              </a:rPr>
              <a:t>Provider Transplant Training</a:t>
            </a:r>
          </a:p>
          <a:p>
            <a:pPr algn="ctr"/>
            <a:endParaRPr lang="en-US" dirty="0">
              <a:solidFill>
                <a:schemeClr val="accent2"/>
              </a:solidFill>
              <a:latin typeface="+mj-lt"/>
            </a:endParaRPr>
          </a:p>
          <a:p>
            <a:pPr algn="ctr"/>
            <a:r>
              <a:rPr lang="en-US" dirty="0">
                <a:solidFill>
                  <a:schemeClr val="accent2"/>
                </a:solidFill>
                <a:latin typeface="+mj-lt"/>
              </a:rPr>
              <a:t>Q1 2022</a:t>
            </a:r>
          </a:p>
        </p:txBody>
      </p:sp>
    </p:spTree>
    <p:extLst>
      <p:ext uri="{BB962C8B-B14F-4D97-AF65-F5344CB8AC3E}">
        <p14:creationId xmlns:p14="http://schemas.microsoft.com/office/powerpoint/2010/main" val="24033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7401426" cy="436093"/>
          </a:xfrm>
        </p:spPr>
        <p:txBody>
          <a:bodyPr/>
          <a:lstStyle/>
          <a:p>
            <a:r>
              <a:rPr lang="en-US" dirty="0"/>
              <a:t>Tips for Transplant Submission</a:t>
            </a:r>
          </a:p>
        </p:txBody>
      </p:sp>
      <p:sp>
        <p:nvSpPr>
          <p:cNvPr id="3" name="Text Placeholder 2"/>
          <p:cNvSpPr>
            <a:spLocks noGrp="1"/>
          </p:cNvSpPr>
          <p:nvPr>
            <p:ph type="body" sz="quarter" idx="18"/>
          </p:nvPr>
        </p:nvSpPr>
        <p:spPr>
          <a:xfrm>
            <a:off x="352926" y="1457123"/>
            <a:ext cx="8422106" cy="4990244"/>
          </a:xfrm>
        </p:spPr>
        <p:txBody>
          <a:bodyPr/>
          <a:lstStyle/>
          <a:p>
            <a:pPr marL="512763" lvl="1" indent="-400050"/>
            <a:r>
              <a:rPr lang="en-US" sz="2000" b="0" dirty="0">
                <a:solidFill>
                  <a:schemeClr val="tx2"/>
                </a:solidFill>
                <a:latin typeface="+mj-lt"/>
              </a:rPr>
              <a:t>Requests should include the Transplant Prior Authorization Request Form, a letter from the attending Physician that describes the type of transplant needed, the patient’s current medical status, course of treatment, and the name of the center to which the patient is being referred. </a:t>
            </a:r>
            <a:r>
              <a:rPr lang="en-US" sz="2000" b="0" i="1" dirty="0">
                <a:solidFill>
                  <a:schemeClr val="tx2"/>
                </a:solidFill>
                <a:latin typeface="+mj-lt"/>
              </a:rPr>
              <a:t>     </a:t>
            </a:r>
          </a:p>
          <a:p>
            <a:pPr lvl="1"/>
            <a:endParaRPr lang="en-US" sz="2000" b="0" i="1" dirty="0">
              <a:solidFill>
                <a:srgbClr val="002855"/>
              </a:solidFill>
            </a:endParaRPr>
          </a:p>
          <a:p>
            <a:pPr marL="465138" lvl="1" indent="-352425"/>
            <a:r>
              <a:rPr lang="en-US" sz="2000" b="0" dirty="0">
                <a:solidFill>
                  <a:srgbClr val="002855"/>
                </a:solidFill>
                <a:latin typeface="+mj-lt"/>
              </a:rPr>
              <a:t>Transplant auths are issued for 365 days from date of PA request.</a:t>
            </a:r>
          </a:p>
          <a:p>
            <a:pPr marL="465138" lvl="1" indent="-352425"/>
            <a:endParaRPr lang="en-US" sz="2000" b="0" dirty="0">
              <a:solidFill>
                <a:srgbClr val="002855"/>
              </a:solidFill>
              <a:latin typeface="+mj-lt"/>
            </a:endParaRPr>
          </a:p>
          <a:p>
            <a:pPr marL="465138" lvl="1" indent="-352425"/>
            <a:r>
              <a:rPr lang="en-US" sz="2000" b="0" dirty="0">
                <a:solidFill>
                  <a:schemeClr val="tx2"/>
                </a:solidFill>
                <a:effectLst/>
                <a:latin typeface="+mj-lt"/>
                <a:ea typeface="Times New Roman" panose="02020603050405020304" pitchFamily="18" charset="0"/>
              </a:rPr>
              <a:t>ALL</a:t>
            </a:r>
            <a:r>
              <a:rPr lang="en-US" sz="2000" b="0" dirty="0">
                <a:solidFill>
                  <a:schemeClr val="tx2"/>
                </a:solidFill>
                <a:latin typeface="+mj-lt"/>
                <a:ea typeface="Times New Roman" panose="02020603050405020304" pitchFamily="18" charset="0"/>
              </a:rPr>
              <a:t> </a:t>
            </a:r>
            <a:r>
              <a:rPr lang="en-US" sz="2000" b="0" dirty="0">
                <a:solidFill>
                  <a:schemeClr val="tx2"/>
                </a:solidFill>
                <a:effectLst/>
                <a:latin typeface="+mj-lt"/>
                <a:ea typeface="Times New Roman" panose="02020603050405020304" pitchFamily="18" charset="0"/>
              </a:rPr>
              <a:t>transplant authorizations by Kepro include coverage for inpatient admission up to 72 hours prior to transplant surgery. (and all transplant-related follow-up or readmissions for up to 90 days post-transplant surgery date).</a:t>
            </a:r>
          </a:p>
          <a:p>
            <a:pPr marL="465138" lvl="1" indent="-352425"/>
            <a:endParaRPr lang="en-US" sz="2000" b="0" dirty="0">
              <a:solidFill>
                <a:schemeClr val="tx2"/>
              </a:solidFill>
              <a:latin typeface="+mj-lt"/>
              <a:ea typeface="Calibri" panose="020F0502020204030204" pitchFamily="34" charset="0"/>
            </a:endParaRPr>
          </a:p>
          <a:p>
            <a:pPr marL="465138" lvl="1" indent="-352425"/>
            <a:r>
              <a:rPr lang="en-US" sz="2000" b="0" dirty="0">
                <a:solidFill>
                  <a:schemeClr val="tx2"/>
                </a:solidFill>
                <a:effectLst/>
                <a:latin typeface="+mj-lt"/>
                <a:ea typeface="Times New Roman" panose="02020603050405020304" pitchFamily="18" charset="0"/>
              </a:rPr>
              <a:t>Pre-transplant evaluations remain the responsibility of the </a:t>
            </a:r>
            <a:r>
              <a:rPr lang="en-US" sz="2000" b="0" dirty="0">
                <a:solidFill>
                  <a:schemeClr val="tx2"/>
                </a:solidFill>
                <a:latin typeface="+mj-lt"/>
                <a:ea typeface="Times New Roman" panose="02020603050405020304" pitchFamily="18" charset="0"/>
              </a:rPr>
              <a:t>primary payor</a:t>
            </a:r>
            <a:r>
              <a:rPr lang="en-US" sz="2000" b="0" dirty="0">
                <a:solidFill>
                  <a:schemeClr val="tx2"/>
                </a:solidFill>
                <a:effectLst/>
                <a:latin typeface="+mj-lt"/>
                <a:ea typeface="Times New Roman" panose="02020603050405020304" pitchFamily="18" charset="0"/>
              </a:rPr>
              <a:t> as they are done on an outpatient basis and Kepro DOES NOT review/authorize these.</a:t>
            </a:r>
            <a:endParaRPr lang="en-US" sz="2000" b="0" dirty="0">
              <a:solidFill>
                <a:schemeClr val="tx2"/>
              </a:solidFill>
              <a:effectLst/>
              <a:latin typeface="+mj-lt"/>
              <a:ea typeface="Calibri" panose="020F0502020204030204" pitchFamily="34" charset="0"/>
            </a:endParaRPr>
          </a:p>
          <a:p>
            <a:pPr marL="465138" lvl="1" indent="-352425"/>
            <a:endParaRPr lang="en-US" sz="2000" b="0" dirty="0">
              <a:solidFill>
                <a:srgbClr val="002855"/>
              </a:solidFill>
              <a:latin typeface="+mj-lt"/>
            </a:endParaRPr>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10</a:t>
            </a:fld>
            <a:endParaRPr lang="en-US" dirty="0"/>
          </a:p>
        </p:txBody>
      </p:sp>
      <p:sp>
        <p:nvSpPr>
          <p:cNvPr id="6" name="Footer Placeholder 5"/>
          <p:cNvSpPr>
            <a:spLocks noGrp="1"/>
          </p:cNvSpPr>
          <p:nvPr>
            <p:ph type="ftr" sz="quarter" idx="11"/>
          </p:nvPr>
        </p:nvSpPr>
        <p:spPr/>
        <p:txBody>
          <a:bodyPr/>
          <a:lstStyle/>
          <a:p>
            <a:r>
              <a:rPr lang="en-US" dirty="0">
                <a:latin typeface="Raleway" panose="020B0503030101060003" pitchFamily="34" charset="0"/>
              </a:rPr>
              <a:t>Provider Education 2022</a:t>
            </a:r>
          </a:p>
        </p:txBody>
      </p:sp>
    </p:spTree>
    <p:extLst>
      <p:ext uri="{BB962C8B-B14F-4D97-AF65-F5344CB8AC3E}">
        <p14:creationId xmlns:p14="http://schemas.microsoft.com/office/powerpoint/2010/main" val="3914609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7401426" cy="436093"/>
          </a:xfrm>
        </p:spPr>
        <p:txBody>
          <a:bodyPr/>
          <a:lstStyle/>
          <a:p>
            <a:r>
              <a:rPr lang="en-US" dirty="0"/>
              <a:t>Tips for Transplant Submission</a:t>
            </a:r>
          </a:p>
        </p:txBody>
      </p:sp>
      <p:sp>
        <p:nvSpPr>
          <p:cNvPr id="3" name="Text Placeholder 2"/>
          <p:cNvSpPr>
            <a:spLocks noGrp="1"/>
          </p:cNvSpPr>
          <p:nvPr>
            <p:ph type="body" sz="quarter" idx="18"/>
          </p:nvPr>
        </p:nvSpPr>
        <p:spPr>
          <a:xfrm>
            <a:off x="352926" y="1466452"/>
            <a:ext cx="8422106" cy="4990244"/>
          </a:xfrm>
        </p:spPr>
        <p:txBody>
          <a:bodyPr/>
          <a:lstStyle/>
          <a:p>
            <a:pPr marL="455613" lvl="1" indent="-342900"/>
            <a:r>
              <a:rPr lang="en-US" sz="2000" b="0" dirty="0">
                <a:solidFill>
                  <a:schemeClr val="tx2"/>
                </a:solidFill>
                <a:latin typeface="+mj-lt"/>
              </a:rPr>
              <a:t>For transplants that are requested to be done out of state:</a:t>
            </a:r>
          </a:p>
          <a:p>
            <a:pPr marL="912813" lvl="2" indent="-342900"/>
            <a:r>
              <a:rPr lang="en-US" sz="2000" b="0" dirty="0">
                <a:solidFill>
                  <a:srgbClr val="002060"/>
                </a:solidFill>
                <a:latin typeface="+mj-lt"/>
              </a:rPr>
              <a:t>Transplant services must not be available in SC</a:t>
            </a:r>
          </a:p>
          <a:p>
            <a:pPr marL="912813" lvl="2" indent="-342900"/>
            <a:r>
              <a:rPr lang="en-US" sz="2000" b="0" dirty="0">
                <a:solidFill>
                  <a:srgbClr val="002060"/>
                </a:solidFill>
                <a:latin typeface="+mj-lt"/>
              </a:rPr>
              <a:t>If services are available in SC, provider should contact SC Medicaid Provider Service Center at 1-888-289-0709 for out-of-state transplant evaluation approval OR waiver for transplant.</a:t>
            </a:r>
          </a:p>
          <a:p>
            <a:pPr marL="912813" lvl="2" indent="-342900"/>
            <a:r>
              <a:rPr lang="en-US" sz="2000" b="0" dirty="0">
                <a:solidFill>
                  <a:srgbClr val="002060"/>
                </a:solidFill>
                <a:latin typeface="+mj-lt"/>
              </a:rPr>
              <a:t>If approval received from SCDHHS/Medicaid , Kepro can review for transplant.</a:t>
            </a:r>
          </a:p>
          <a:p>
            <a:pPr marL="465138" lvl="1" indent="-352425"/>
            <a:endParaRPr lang="en-US" sz="2000" b="0" dirty="0">
              <a:solidFill>
                <a:srgbClr val="002060"/>
              </a:solidFill>
              <a:latin typeface="+mj-lt"/>
            </a:endParaRPr>
          </a:p>
          <a:p>
            <a:pPr marL="465138" lvl="1" indent="-352425"/>
            <a:r>
              <a:rPr lang="en-US" sz="2000" b="0" dirty="0">
                <a:solidFill>
                  <a:srgbClr val="002060"/>
                </a:solidFill>
                <a:latin typeface="+mj-lt"/>
              </a:rPr>
              <a:t>Fax Submissions require Kepro Prior Authorization Fax Form – Transplant and Surgical justification</a:t>
            </a:r>
          </a:p>
          <a:p>
            <a:pPr marL="465138" lvl="1" indent="-352425"/>
            <a:r>
              <a:rPr lang="en-US" sz="2000" b="0" dirty="0">
                <a:solidFill>
                  <a:srgbClr val="002060"/>
                </a:solidFill>
                <a:latin typeface="+mj-lt"/>
              </a:rPr>
              <a:t>Kepro forms found on </a:t>
            </a:r>
            <a:r>
              <a:rPr lang="en-US" sz="2000" b="0" dirty="0">
                <a:solidFill>
                  <a:schemeClr val="tx2"/>
                </a:solidFill>
                <a:latin typeface="+mj-lt"/>
                <a:hlinkClick r:id="rId2">
                  <a:extLst>
                    <a:ext uri="{A12FA001-AC4F-418D-AE19-62706E023703}">
                      <ahyp:hlinkClr xmlns:ahyp="http://schemas.microsoft.com/office/drawing/2018/hyperlinkcolor" val="tx"/>
                    </a:ext>
                  </a:extLst>
                </a:hlinkClick>
              </a:rPr>
              <a:t>https://scdhhs.Kepro.com/content/forms.aspx</a:t>
            </a:r>
            <a:endParaRPr lang="en-US" sz="2000" b="0" dirty="0">
              <a:solidFill>
                <a:schemeClr val="tx2"/>
              </a:solidFill>
              <a:latin typeface="+mj-lt"/>
            </a:endParaRPr>
          </a:p>
          <a:p>
            <a:pPr marL="465138" lvl="1" indent="-352425"/>
            <a:r>
              <a:rPr lang="en-US" sz="2000" b="0" dirty="0">
                <a:solidFill>
                  <a:srgbClr val="002855"/>
                </a:solidFill>
                <a:latin typeface="+mj-lt"/>
              </a:rPr>
              <a:t>Transplant Prior Authorization Request Form found on </a:t>
            </a:r>
            <a:r>
              <a:rPr lang="en-US" sz="2000" b="0" dirty="0">
                <a:solidFill>
                  <a:schemeClr val="tx2"/>
                </a:solidFill>
                <a:latin typeface="+mj-lt"/>
                <a:hlinkClick r:id="rId3">
                  <a:extLst>
                    <a:ext uri="{A12FA001-AC4F-418D-AE19-62706E023703}">
                      <ahyp:hlinkClr xmlns:ahyp="http://schemas.microsoft.com/office/drawing/2018/hyperlinkcolor" val="tx"/>
                    </a:ext>
                  </a:extLst>
                </a:hlinkClick>
              </a:rPr>
              <a:t>https://www.scdhhs.gov/internet/pdf/manuals/Hospital/Forms.pdf</a:t>
            </a:r>
            <a:endParaRPr lang="en-US" sz="2000" b="0" dirty="0">
              <a:solidFill>
                <a:schemeClr val="tx2"/>
              </a:solidFill>
              <a:latin typeface="+mj-lt"/>
            </a:endParaRPr>
          </a:p>
          <a:p>
            <a:pPr marL="465138" lvl="1" indent="-352425"/>
            <a:endParaRPr lang="en-US" sz="2000" b="0" dirty="0">
              <a:solidFill>
                <a:srgbClr val="002855"/>
              </a:solidFill>
              <a:latin typeface="+mj-lt"/>
            </a:endParaRPr>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11</a:t>
            </a:fld>
            <a:endParaRPr lang="en-US" dirty="0"/>
          </a:p>
        </p:txBody>
      </p:sp>
      <p:sp>
        <p:nvSpPr>
          <p:cNvPr id="6" name="Footer Placeholder 5"/>
          <p:cNvSpPr>
            <a:spLocks noGrp="1"/>
          </p:cNvSpPr>
          <p:nvPr>
            <p:ph type="ftr" sz="quarter" idx="11"/>
          </p:nvPr>
        </p:nvSpPr>
        <p:spPr/>
        <p:txBody>
          <a:bodyPr/>
          <a:lstStyle/>
          <a:p>
            <a:r>
              <a:rPr lang="en-US" dirty="0">
                <a:latin typeface="Raleway" panose="020B0503030101060003" pitchFamily="34" charset="0"/>
              </a:rPr>
              <a:t>Provider Education 2022</a:t>
            </a:r>
          </a:p>
        </p:txBody>
      </p:sp>
    </p:spTree>
    <p:extLst>
      <p:ext uri="{BB962C8B-B14F-4D97-AF65-F5344CB8AC3E}">
        <p14:creationId xmlns:p14="http://schemas.microsoft.com/office/powerpoint/2010/main" val="592322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12</a:t>
            </a:fld>
            <a:endParaRPr lang="en-US" dirty="0"/>
          </a:p>
        </p:txBody>
      </p:sp>
      <p:pic>
        <p:nvPicPr>
          <p:cNvPr id="9" name="Content Placeholder 8">
            <a:extLst>
              <a:ext uri="{FF2B5EF4-FFF2-40B4-BE49-F238E27FC236}">
                <a16:creationId xmlns:a16="http://schemas.microsoft.com/office/drawing/2014/main" id="{C5E55005-5F73-4627-B8C2-F0E1BCE31A33}"/>
              </a:ext>
            </a:extLst>
          </p:cNvPr>
          <p:cNvPicPr>
            <a:picLocks noGrp="1" noChangeAspect="1"/>
          </p:cNvPicPr>
          <p:nvPr>
            <p:ph sz="quarter" idx="13"/>
          </p:nvPr>
        </p:nvPicPr>
        <p:blipFill>
          <a:blip r:embed="rId2"/>
          <a:stretch>
            <a:fillRect/>
          </a:stretch>
        </p:blipFill>
        <p:spPr>
          <a:xfrm>
            <a:off x="417095" y="655720"/>
            <a:ext cx="11277600" cy="5376112"/>
          </a:xfrm>
        </p:spPr>
      </p:pic>
      <p:sp>
        <p:nvSpPr>
          <p:cNvPr id="2" name="Title 1"/>
          <p:cNvSpPr>
            <a:spLocks noGrp="1"/>
          </p:cNvSpPr>
          <p:nvPr>
            <p:ph type="title" idx="4294967295"/>
          </p:nvPr>
        </p:nvSpPr>
        <p:spPr>
          <a:xfrm>
            <a:off x="0" y="185821"/>
            <a:ext cx="4702175" cy="434975"/>
          </a:xfrm>
        </p:spPr>
        <p:txBody>
          <a:bodyPr>
            <a:normAutofit fontScale="90000"/>
          </a:bodyPr>
          <a:lstStyle/>
          <a:p>
            <a:r>
              <a:rPr lang="en-US" dirty="0">
                <a:latin typeface="Raleway" panose="020B0503030101060003" pitchFamily="34" charset="0"/>
              </a:rPr>
              <a:t>Transplants</a:t>
            </a:r>
          </a:p>
        </p:txBody>
      </p:sp>
      <p:sp>
        <p:nvSpPr>
          <p:cNvPr id="6" name="Footer Placeholder 5"/>
          <p:cNvSpPr>
            <a:spLocks noGrp="1"/>
          </p:cNvSpPr>
          <p:nvPr>
            <p:ph type="ftr" sz="quarter" idx="4294967295"/>
          </p:nvPr>
        </p:nvSpPr>
        <p:spPr>
          <a:xfrm>
            <a:off x="7562850" y="6391275"/>
            <a:ext cx="3790950" cy="295275"/>
          </a:xfrm>
          <a:prstGeom prst="rect">
            <a:avLst/>
          </a:prstGeom>
        </p:spPr>
        <p:txBody>
          <a:bodyPr/>
          <a:lstStyle/>
          <a:p>
            <a:r>
              <a:rPr lang="en-US" dirty="0">
                <a:solidFill>
                  <a:schemeClr val="tx2"/>
                </a:solidFill>
                <a:latin typeface="Raleway" panose="020B0503030101060003" pitchFamily="34" charset="0"/>
              </a:rPr>
              <a:t>Provider Education 2022</a:t>
            </a:r>
          </a:p>
        </p:txBody>
      </p:sp>
    </p:spTree>
    <p:extLst>
      <p:ext uri="{BB962C8B-B14F-4D97-AF65-F5344CB8AC3E}">
        <p14:creationId xmlns:p14="http://schemas.microsoft.com/office/powerpoint/2010/main" val="2351626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13</a:t>
            </a:fld>
            <a:endParaRPr lang="en-US" dirty="0"/>
          </a:p>
        </p:txBody>
      </p:sp>
      <p:sp>
        <p:nvSpPr>
          <p:cNvPr id="2" name="Title 1"/>
          <p:cNvSpPr>
            <a:spLocks noGrp="1"/>
          </p:cNvSpPr>
          <p:nvPr>
            <p:ph type="title" idx="4294967295"/>
          </p:nvPr>
        </p:nvSpPr>
        <p:spPr>
          <a:xfrm>
            <a:off x="0" y="185821"/>
            <a:ext cx="4702175" cy="434975"/>
          </a:xfrm>
        </p:spPr>
        <p:txBody>
          <a:bodyPr>
            <a:normAutofit fontScale="90000"/>
          </a:bodyPr>
          <a:lstStyle/>
          <a:p>
            <a:r>
              <a:rPr lang="en-US" dirty="0">
                <a:latin typeface="Raleway" panose="020B0503030101060003" pitchFamily="34" charset="0"/>
              </a:rPr>
              <a:t>Transplants</a:t>
            </a:r>
          </a:p>
        </p:txBody>
      </p:sp>
      <p:sp>
        <p:nvSpPr>
          <p:cNvPr id="6" name="Footer Placeholder 5"/>
          <p:cNvSpPr>
            <a:spLocks noGrp="1"/>
          </p:cNvSpPr>
          <p:nvPr>
            <p:ph type="ftr" sz="quarter" idx="4294967295"/>
          </p:nvPr>
        </p:nvSpPr>
        <p:spPr>
          <a:xfrm>
            <a:off x="7743324" y="6396205"/>
            <a:ext cx="3790950" cy="295275"/>
          </a:xfrm>
          <a:prstGeom prst="rect">
            <a:avLst/>
          </a:prstGeom>
        </p:spPr>
        <p:txBody>
          <a:bodyPr/>
          <a:lstStyle/>
          <a:p>
            <a:r>
              <a:rPr lang="en-US" dirty="0">
                <a:solidFill>
                  <a:schemeClr val="tx2"/>
                </a:solidFill>
                <a:latin typeface="Raleway" panose="020B0503030101060003" pitchFamily="34" charset="0"/>
              </a:rPr>
              <a:t>Provider Education 2022</a:t>
            </a:r>
          </a:p>
        </p:txBody>
      </p:sp>
      <p:pic>
        <p:nvPicPr>
          <p:cNvPr id="8" name="Content Placeholder 7">
            <a:extLst>
              <a:ext uri="{FF2B5EF4-FFF2-40B4-BE49-F238E27FC236}">
                <a16:creationId xmlns:a16="http://schemas.microsoft.com/office/drawing/2014/main" id="{F9F2F7D1-CDF0-4777-ABAE-4603769C37A8}"/>
              </a:ext>
            </a:extLst>
          </p:cNvPr>
          <p:cNvPicPr>
            <a:picLocks noGrp="1" noChangeAspect="1"/>
          </p:cNvPicPr>
          <p:nvPr>
            <p:ph sz="quarter" idx="13"/>
          </p:nvPr>
        </p:nvPicPr>
        <p:blipFill>
          <a:blip r:embed="rId2"/>
          <a:stretch>
            <a:fillRect/>
          </a:stretch>
        </p:blipFill>
        <p:spPr>
          <a:xfrm>
            <a:off x="481263" y="804068"/>
            <a:ext cx="11438021" cy="5275889"/>
          </a:xfrm>
        </p:spPr>
      </p:pic>
    </p:spTree>
    <p:extLst>
      <p:ext uri="{BB962C8B-B14F-4D97-AF65-F5344CB8AC3E}">
        <p14:creationId xmlns:p14="http://schemas.microsoft.com/office/powerpoint/2010/main" val="336410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a:t>Miscellaneous Tips</a:t>
            </a:r>
          </a:p>
        </p:txBody>
      </p:sp>
      <p:sp>
        <p:nvSpPr>
          <p:cNvPr id="5" name="Slide Number Placeholder 4"/>
          <p:cNvSpPr>
            <a:spLocks noGrp="1"/>
          </p:cNvSpPr>
          <p:nvPr>
            <p:ph type="sldNum" sz="quarter" idx="4294967295"/>
          </p:nvPr>
        </p:nvSpPr>
        <p:spPr>
          <a:xfrm>
            <a:off x="10811436" y="6415088"/>
            <a:ext cx="1219200" cy="442912"/>
          </a:xfrm>
          <a:prstGeom prst="rect">
            <a:avLst/>
          </a:prstGeom>
        </p:spPr>
        <p:txBody>
          <a:bodyPr/>
          <a:lstStyle/>
          <a:p>
            <a:r>
              <a:rPr lang="en-US" sz="1400" dirty="0">
                <a:solidFill>
                  <a:schemeClr val="bg1"/>
                </a:solidFill>
                <a:ea typeface="Open Sans" charset="0"/>
                <a:cs typeface="Open Sans" charset="0"/>
              </a:rPr>
              <a:t>Page </a:t>
            </a:r>
            <a:fld id="{C6C8BDDB-1AA9-4CDC-80A0-B0BF343FFE1A}" type="slidenum">
              <a:rPr lang="en-US" sz="1400" smtClean="0">
                <a:solidFill>
                  <a:schemeClr val="bg1"/>
                </a:solidFill>
                <a:ea typeface="Open Sans" charset="0"/>
                <a:cs typeface="Open Sans" charset="0"/>
              </a:rPr>
              <a:pPr/>
              <a:t>14</a:t>
            </a:fld>
            <a:endParaRPr lang="en-US" sz="1400" dirty="0">
              <a:solidFill>
                <a:schemeClr val="bg1"/>
              </a:solidFill>
            </a:endParaRPr>
          </a:p>
        </p:txBody>
      </p:sp>
      <p:sp>
        <p:nvSpPr>
          <p:cNvPr id="6" name="Footer Placeholder 5"/>
          <p:cNvSpPr>
            <a:spLocks noGrp="1"/>
          </p:cNvSpPr>
          <p:nvPr>
            <p:ph type="ftr" sz="quarter" idx="4294967295"/>
          </p:nvPr>
        </p:nvSpPr>
        <p:spPr>
          <a:xfrm>
            <a:off x="7020486" y="6416861"/>
            <a:ext cx="3790950" cy="295275"/>
          </a:xfrm>
          <a:prstGeom prst="rect">
            <a:avLst/>
          </a:prstGeom>
        </p:spPr>
        <p:txBody>
          <a:bodyPr/>
          <a:lstStyle/>
          <a:p>
            <a:r>
              <a:rPr lang="en-US" sz="1400" dirty="0">
                <a:solidFill>
                  <a:schemeClr val="bg1"/>
                </a:solidFill>
              </a:rPr>
              <a:t>Provider Education 2022</a:t>
            </a:r>
          </a:p>
        </p:txBody>
      </p:sp>
    </p:spTree>
    <p:extLst>
      <p:ext uri="{BB962C8B-B14F-4D97-AF65-F5344CB8AC3E}">
        <p14:creationId xmlns:p14="http://schemas.microsoft.com/office/powerpoint/2010/main" val="3858571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7802479" cy="436093"/>
          </a:xfrm>
        </p:spPr>
        <p:txBody>
          <a:bodyPr/>
          <a:lstStyle/>
          <a:p>
            <a:r>
              <a:rPr lang="en-US" dirty="0"/>
              <a:t>Tips for Review Criteria</a:t>
            </a:r>
          </a:p>
        </p:txBody>
      </p:sp>
      <p:sp>
        <p:nvSpPr>
          <p:cNvPr id="3" name="Text Placeholder 2"/>
          <p:cNvSpPr>
            <a:spLocks noGrp="1"/>
          </p:cNvSpPr>
          <p:nvPr>
            <p:ph type="body" sz="quarter" idx="18"/>
          </p:nvPr>
        </p:nvSpPr>
        <p:spPr>
          <a:xfrm>
            <a:off x="493294" y="1554480"/>
            <a:ext cx="8049815" cy="4751217"/>
          </a:xfrm>
        </p:spPr>
        <p:txBody>
          <a:bodyPr/>
          <a:lstStyle/>
          <a:p>
            <a:pPr marL="0" indent="0">
              <a:buNone/>
            </a:pPr>
            <a:r>
              <a:rPr lang="en-US" sz="2000" b="0" dirty="0">
                <a:solidFill>
                  <a:srgbClr val="37465E"/>
                </a:solidFill>
                <a:latin typeface="+mj-lt"/>
              </a:rPr>
              <a:t>InterQual</a:t>
            </a:r>
          </a:p>
          <a:p>
            <a:pPr marL="285750" indent="-285750">
              <a:buFont typeface="Arial" panose="020B0604020202020204" pitchFamily="34" charset="0"/>
              <a:buChar char="•"/>
            </a:pPr>
            <a:r>
              <a:rPr lang="en-US" sz="2000" b="0" dirty="0">
                <a:solidFill>
                  <a:srgbClr val="002060"/>
                </a:solidFill>
                <a:latin typeface="+mj-lt"/>
              </a:rPr>
              <a:t>When additional information is requested, please address the specific questions asked. </a:t>
            </a:r>
          </a:p>
          <a:p>
            <a:pPr marL="285750" indent="-285750">
              <a:buFont typeface="Arial" panose="020B0604020202020204" pitchFamily="34" charset="0"/>
              <a:buChar char="•"/>
            </a:pPr>
            <a:r>
              <a:rPr lang="en-US" sz="2000" b="0" dirty="0">
                <a:solidFill>
                  <a:srgbClr val="002060"/>
                </a:solidFill>
                <a:latin typeface="+mj-lt"/>
              </a:rPr>
              <a:t>If nurse reviewer is unable to meet criteria with supplied clinical information (including additional clinical received after requested), case will be forwarded for physician review.  </a:t>
            </a:r>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15</a:t>
            </a:fld>
            <a:endParaRPr lang="en-US" dirty="0"/>
          </a:p>
        </p:txBody>
      </p:sp>
      <p:sp>
        <p:nvSpPr>
          <p:cNvPr id="6" name="Footer Placeholder 5"/>
          <p:cNvSpPr>
            <a:spLocks noGrp="1"/>
          </p:cNvSpPr>
          <p:nvPr>
            <p:ph type="ftr" sz="quarter" idx="11"/>
          </p:nvPr>
        </p:nvSpPr>
        <p:spPr/>
        <p:txBody>
          <a:bodyPr/>
          <a:lstStyle/>
          <a:p>
            <a:r>
              <a:rPr lang="en-US" dirty="0">
                <a:latin typeface="+mj-lt"/>
              </a:rPr>
              <a:t>Provider</a:t>
            </a:r>
            <a:r>
              <a:rPr lang="en-US" dirty="0"/>
              <a:t> Education 2022</a:t>
            </a:r>
          </a:p>
        </p:txBody>
      </p:sp>
    </p:spTree>
    <p:extLst>
      <p:ext uri="{BB962C8B-B14F-4D97-AF65-F5344CB8AC3E}">
        <p14:creationId xmlns:p14="http://schemas.microsoft.com/office/powerpoint/2010/main" val="186498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6020889" cy="436093"/>
          </a:xfrm>
        </p:spPr>
        <p:txBody>
          <a:bodyPr/>
          <a:lstStyle/>
          <a:p>
            <a:r>
              <a:rPr lang="en-US" dirty="0"/>
              <a:t>Medical Necessity Denials</a:t>
            </a:r>
          </a:p>
        </p:txBody>
      </p:sp>
      <p:sp>
        <p:nvSpPr>
          <p:cNvPr id="4" name="Text Placeholder 3"/>
          <p:cNvSpPr>
            <a:spLocks noGrp="1"/>
          </p:cNvSpPr>
          <p:nvPr>
            <p:ph type="body" sz="quarter" idx="18"/>
          </p:nvPr>
        </p:nvSpPr>
        <p:spPr>
          <a:xfrm>
            <a:off x="256674" y="1459833"/>
            <a:ext cx="8502315" cy="4845866"/>
          </a:xfrm>
        </p:spPr>
        <p:txBody>
          <a:bodyPr/>
          <a:lstStyle/>
          <a:p>
            <a:pPr>
              <a:buFont typeface="Arial" panose="020B0604020202020204" pitchFamily="34" charset="0"/>
              <a:buChar char="•"/>
            </a:pPr>
            <a:r>
              <a:rPr lang="en-US" sz="2000" b="0" dirty="0">
                <a:solidFill>
                  <a:srgbClr val="002060"/>
                </a:solidFill>
                <a:latin typeface="+mj-lt"/>
              </a:rPr>
              <a:t>Medical necessity denials are denials where clinical information that has been submitted has been reviewed by a Physician who has determined that the request is not medically necessary (based on the clinical submitted).</a:t>
            </a:r>
          </a:p>
          <a:p>
            <a:pPr>
              <a:buFont typeface="Arial" panose="020B0604020202020204" pitchFamily="34" charset="0"/>
              <a:buChar char="•"/>
            </a:pPr>
            <a:r>
              <a:rPr lang="en-US" sz="2000" b="0" dirty="0">
                <a:solidFill>
                  <a:srgbClr val="002060"/>
                </a:solidFill>
                <a:latin typeface="+mj-lt"/>
              </a:rPr>
              <a:t>If you disagree with denial decision, please follow instructions as outlined in your denial letter.</a:t>
            </a:r>
          </a:p>
          <a:p>
            <a:pPr>
              <a:buFont typeface="Arial" panose="020B0604020202020204" pitchFamily="34" charset="0"/>
              <a:buChar char="•"/>
            </a:pPr>
            <a:r>
              <a:rPr lang="en-US" sz="2000" b="0" dirty="0">
                <a:solidFill>
                  <a:srgbClr val="002060"/>
                </a:solidFill>
                <a:latin typeface="+mj-lt"/>
              </a:rPr>
              <a:t>Reconsideration request- Submit to Kepro within 60 days from receipt of denial letter. </a:t>
            </a:r>
          </a:p>
          <a:p>
            <a:pPr>
              <a:buFont typeface="Arial" panose="020B0604020202020204" pitchFamily="34" charset="0"/>
              <a:buChar char="•"/>
            </a:pPr>
            <a:r>
              <a:rPr lang="en-US" sz="2000" b="0" dirty="0">
                <a:solidFill>
                  <a:srgbClr val="002060"/>
                </a:solidFill>
                <a:latin typeface="+mj-lt"/>
              </a:rPr>
              <a:t>Appeals request- Submit to State within 30 days of receipt of denial letter. Appeals should be submitted after a reconsideration review has been completed.</a:t>
            </a:r>
          </a:p>
          <a:p>
            <a:pPr marL="0" indent="0">
              <a:buNone/>
            </a:pPr>
            <a:endParaRPr lang="en-US" dirty="0"/>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16</a:t>
            </a:fld>
            <a:endParaRPr lang="en-US" dirty="0"/>
          </a:p>
        </p:txBody>
      </p:sp>
      <p:sp>
        <p:nvSpPr>
          <p:cNvPr id="6" name="Footer Placeholder 5"/>
          <p:cNvSpPr>
            <a:spLocks noGrp="1"/>
          </p:cNvSpPr>
          <p:nvPr>
            <p:ph type="ftr" sz="quarter" idx="11"/>
          </p:nvPr>
        </p:nvSpPr>
        <p:spPr/>
        <p:txBody>
          <a:bodyPr/>
          <a:lstStyle/>
          <a:p>
            <a:r>
              <a:rPr lang="en-US" dirty="0">
                <a:latin typeface="+mj-lt"/>
              </a:rPr>
              <a:t>Provider</a:t>
            </a:r>
            <a:r>
              <a:rPr lang="en-US" dirty="0"/>
              <a:t> Education 2022</a:t>
            </a:r>
          </a:p>
        </p:txBody>
      </p:sp>
    </p:spTree>
    <p:extLst>
      <p:ext uri="{BB962C8B-B14F-4D97-AF65-F5344CB8AC3E}">
        <p14:creationId xmlns:p14="http://schemas.microsoft.com/office/powerpoint/2010/main" val="4064290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5315494" cy="436093"/>
          </a:xfrm>
        </p:spPr>
        <p:txBody>
          <a:bodyPr/>
          <a:lstStyle/>
          <a:p>
            <a:r>
              <a:rPr lang="en-US" dirty="0"/>
              <a:t>Administrative Denials</a:t>
            </a:r>
          </a:p>
        </p:txBody>
      </p:sp>
      <p:sp>
        <p:nvSpPr>
          <p:cNvPr id="4" name="Text Placeholder 3"/>
          <p:cNvSpPr>
            <a:spLocks noGrp="1"/>
          </p:cNvSpPr>
          <p:nvPr>
            <p:ph type="body" sz="quarter" idx="18"/>
          </p:nvPr>
        </p:nvSpPr>
        <p:spPr>
          <a:xfrm>
            <a:off x="469232" y="1459832"/>
            <a:ext cx="8305800" cy="4845866"/>
          </a:xfrm>
        </p:spPr>
        <p:txBody>
          <a:bodyPr/>
          <a:lstStyle/>
          <a:p>
            <a:pPr>
              <a:buFont typeface="Arial" panose="020B0604020202020204" pitchFamily="34" charset="0"/>
              <a:buChar char="•"/>
            </a:pPr>
            <a:r>
              <a:rPr lang="en-US" sz="2000" b="0" dirty="0">
                <a:solidFill>
                  <a:srgbClr val="002060"/>
                </a:solidFill>
                <a:latin typeface="+mj-lt"/>
              </a:rPr>
              <a:t>Administrative denials are denials in which the request for services was submitted untimely or required SCDHHS forms were not submitted. </a:t>
            </a:r>
          </a:p>
          <a:p>
            <a:pPr>
              <a:buFont typeface="Arial" panose="020B0604020202020204" pitchFamily="34" charset="0"/>
              <a:buChar char="•"/>
            </a:pPr>
            <a:r>
              <a:rPr lang="en-US" sz="2000" b="0" dirty="0">
                <a:solidFill>
                  <a:srgbClr val="002060"/>
                </a:solidFill>
                <a:latin typeface="+mj-lt"/>
              </a:rPr>
              <a:t>Administrative denials are administered by the Clinical Nurse Reviewer.</a:t>
            </a:r>
          </a:p>
          <a:p>
            <a:pPr>
              <a:buFont typeface="Arial" panose="020B0604020202020204" pitchFamily="34" charset="0"/>
              <a:buChar char="•"/>
            </a:pPr>
            <a:r>
              <a:rPr lang="en-US" sz="2000" b="0" dirty="0">
                <a:solidFill>
                  <a:srgbClr val="002060"/>
                </a:solidFill>
                <a:latin typeface="+mj-lt"/>
              </a:rPr>
              <a:t>Administrative denials do not allow for reconsiderations, only appeals directly to SCDHHS.</a:t>
            </a:r>
          </a:p>
          <a:p>
            <a:pPr>
              <a:buFont typeface="Arial" panose="020B0604020202020204" pitchFamily="34" charset="0"/>
              <a:buChar char="•"/>
            </a:pPr>
            <a:r>
              <a:rPr lang="en-US" sz="2000" b="0" dirty="0">
                <a:solidFill>
                  <a:srgbClr val="002060"/>
                </a:solidFill>
                <a:latin typeface="+mj-lt"/>
              </a:rPr>
              <a:t>Appeals request- Submit to state within 30 days of receipt of denial letter. </a:t>
            </a:r>
          </a:p>
          <a:p>
            <a:pPr marL="0" indent="0">
              <a:buNone/>
            </a:pPr>
            <a:endParaRPr lang="en-US" dirty="0"/>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17</a:t>
            </a:fld>
            <a:endParaRPr lang="en-US" dirty="0"/>
          </a:p>
        </p:txBody>
      </p:sp>
      <p:sp>
        <p:nvSpPr>
          <p:cNvPr id="6" name="Footer Placeholder 5"/>
          <p:cNvSpPr>
            <a:spLocks noGrp="1"/>
          </p:cNvSpPr>
          <p:nvPr>
            <p:ph type="ftr" sz="quarter" idx="11"/>
          </p:nvPr>
        </p:nvSpPr>
        <p:spPr/>
        <p:txBody>
          <a:bodyPr/>
          <a:lstStyle/>
          <a:p>
            <a:r>
              <a:rPr lang="en-US" dirty="0">
                <a:latin typeface="+mj-lt"/>
              </a:rPr>
              <a:t>Provider</a:t>
            </a:r>
            <a:r>
              <a:rPr lang="en-US" dirty="0"/>
              <a:t> Education 2022</a:t>
            </a:r>
          </a:p>
        </p:txBody>
      </p:sp>
    </p:spTree>
    <p:extLst>
      <p:ext uri="{BB962C8B-B14F-4D97-AF65-F5344CB8AC3E}">
        <p14:creationId xmlns:p14="http://schemas.microsoft.com/office/powerpoint/2010/main" val="2500142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5537563" cy="436093"/>
          </a:xfrm>
        </p:spPr>
        <p:txBody>
          <a:bodyPr/>
          <a:lstStyle/>
          <a:p>
            <a:r>
              <a:rPr lang="en-US" dirty="0"/>
              <a:t>Turnaround Timeframes</a:t>
            </a:r>
          </a:p>
        </p:txBody>
      </p:sp>
      <p:sp>
        <p:nvSpPr>
          <p:cNvPr id="4" name="Text Placeholder 3"/>
          <p:cNvSpPr>
            <a:spLocks noGrp="1"/>
          </p:cNvSpPr>
          <p:nvPr>
            <p:ph type="body" sz="quarter" idx="18"/>
          </p:nvPr>
        </p:nvSpPr>
        <p:spPr>
          <a:xfrm>
            <a:off x="160421" y="1411705"/>
            <a:ext cx="8742947" cy="4893993"/>
          </a:xfrm>
        </p:spPr>
        <p:txBody>
          <a:bodyPr/>
          <a:lstStyle/>
          <a:p>
            <a:pPr marL="0" indent="0">
              <a:buNone/>
            </a:pPr>
            <a:r>
              <a:rPr lang="en-US" sz="2000" dirty="0">
                <a:solidFill>
                  <a:srgbClr val="002060"/>
                </a:solidFill>
                <a:latin typeface="+mj-lt"/>
              </a:rPr>
              <a:t>Response Time for Decisions from the QIO</a:t>
            </a:r>
          </a:p>
          <a:p>
            <a:pPr>
              <a:buFont typeface="Arial" panose="020B0604020202020204" pitchFamily="34" charset="0"/>
              <a:buChar char="•"/>
            </a:pPr>
            <a:r>
              <a:rPr lang="en-US" sz="2000" b="0" dirty="0">
                <a:solidFill>
                  <a:srgbClr val="002060"/>
                </a:solidFill>
                <a:latin typeface="+mj-lt"/>
              </a:rPr>
              <a:t>For all service types excluding DME and PRTF/Freestanding Psych,  Kepro must render a decision within 5 business days.</a:t>
            </a:r>
          </a:p>
          <a:p>
            <a:pPr>
              <a:buFont typeface="Arial" panose="020B0604020202020204" pitchFamily="34" charset="0"/>
              <a:buChar char="•"/>
            </a:pPr>
            <a:r>
              <a:rPr lang="en-US" sz="2000" b="0" dirty="0">
                <a:solidFill>
                  <a:srgbClr val="002060"/>
                </a:solidFill>
                <a:latin typeface="+mj-lt"/>
              </a:rPr>
              <a:t>Kepro has 15 days to process DME requests.</a:t>
            </a:r>
          </a:p>
          <a:p>
            <a:pPr>
              <a:buFont typeface="Arial" panose="020B0604020202020204" pitchFamily="34" charset="0"/>
              <a:buChar char="•"/>
            </a:pPr>
            <a:r>
              <a:rPr lang="en-US" sz="2000" b="0" dirty="0">
                <a:solidFill>
                  <a:srgbClr val="002060"/>
                </a:solidFill>
                <a:latin typeface="+mj-lt"/>
              </a:rPr>
              <a:t>For  beneficiaries  under  age  twenty-one  (21)  receiving  services  in  an  Inpatient Psychiatric  setting  or  Residential  Treatment  Facility, Kepro has 2 business days to process requests.</a:t>
            </a:r>
            <a:endParaRPr lang="en-US" sz="2000" b="0" i="1" dirty="0">
              <a:solidFill>
                <a:srgbClr val="002060"/>
              </a:solidFill>
              <a:latin typeface="+mj-lt"/>
            </a:endParaRPr>
          </a:p>
          <a:p>
            <a:pPr>
              <a:buFont typeface="Arial" panose="020B0604020202020204" pitchFamily="34" charset="0"/>
              <a:buChar char="•"/>
            </a:pPr>
            <a:r>
              <a:rPr lang="en-US" sz="2000" b="0" dirty="0">
                <a:solidFill>
                  <a:srgbClr val="002060"/>
                </a:solidFill>
                <a:latin typeface="+mj-lt"/>
              </a:rPr>
              <a:t>If a review requires a physician consultation, Kepro will have one (1) additional business day to render the decision.</a:t>
            </a:r>
          </a:p>
          <a:p>
            <a:pPr>
              <a:buFont typeface="Arial" panose="020B0604020202020204" pitchFamily="34" charset="0"/>
              <a:buChar char="•"/>
            </a:pPr>
            <a:endParaRPr lang="en-US" sz="2000" b="0" dirty="0">
              <a:solidFill>
                <a:srgbClr val="002060"/>
              </a:solidFill>
              <a:latin typeface="+mj-lt"/>
            </a:endParaRPr>
          </a:p>
          <a:p>
            <a:pPr marL="0" indent="0">
              <a:buNone/>
            </a:pPr>
            <a:r>
              <a:rPr lang="en-US" sz="2000" b="0" dirty="0">
                <a:solidFill>
                  <a:srgbClr val="002060"/>
                </a:solidFill>
                <a:latin typeface="+mj-lt"/>
              </a:rPr>
              <a:t>NOTE: Requests for additional information by Kepro must be received within two (2) business days of the requested date from the provider.</a:t>
            </a:r>
          </a:p>
          <a:p>
            <a:pPr marL="0" indent="0">
              <a:buNone/>
            </a:pPr>
            <a:endParaRPr lang="en-US" sz="2000" b="0" dirty="0">
              <a:solidFill>
                <a:srgbClr val="002060"/>
              </a:solidFill>
              <a:latin typeface="+mj-lt"/>
            </a:endParaRPr>
          </a:p>
          <a:p>
            <a:pPr marL="0" indent="0">
              <a:buNone/>
            </a:pPr>
            <a:r>
              <a:rPr lang="en-US" sz="2000" b="0" dirty="0">
                <a:solidFill>
                  <a:srgbClr val="002060"/>
                </a:solidFill>
                <a:latin typeface="+mj-lt"/>
              </a:rPr>
              <a:t>Reference Medicaid Bulletin MB# 14-008 dated March 27, 2014.</a:t>
            </a:r>
          </a:p>
          <a:p>
            <a:pPr marL="0" indent="0">
              <a:buNone/>
            </a:pPr>
            <a:endParaRPr lang="en-US" sz="2000" b="0" dirty="0">
              <a:solidFill>
                <a:srgbClr val="002060"/>
              </a:solidFill>
              <a:latin typeface="+mj-lt"/>
            </a:endParaRPr>
          </a:p>
          <a:p>
            <a:pPr marL="0" indent="0">
              <a:buNone/>
            </a:pPr>
            <a:endParaRPr lang="en-US" sz="2000" b="0" dirty="0">
              <a:latin typeface="+mj-lt"/>
            </a:endParaRPr>
          </a:p>
          <a:p>
            <a:pPr marL="0" indent="0" algn="ctr">
              <a:buNone/>
            </a:pPr>
            <a:endParaRPr lang="en-US" dirty="0"/>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18</a:t>
            </a:fld>
            <a:endParaRPr lang="en-US" dirty="0"/>
          </a:p>
        </p:txBody>
      </p:sp>
      <p:sp>
        <p:nvSpPr>
          <p:cNvPr id="6" name="Footer Placeholder 5"/>
          <p:cNvSpPr>
            <a:spLocks noGrp="1"/>
          </p:cNvSpPr>
          <p:nvPr>
            <p:ph type="ftr" sz="quarter" idx="11"/>
          </p:nvPr>
        </p:nvSpPr>
        <p:spPr/>
        <p:txBody>
          <a:bodyPr/>
          <a:lstStyle/>
          <a:p>
            <a:r>
              <a:rPr lang="en-US" dirty="0">
                <a:latin typeface="+mj-lt"/>
              </a:rPr>
              <a:t>Provider</a:t>
            </a:r>
            <a:r>
              <a:rPr lang="en-US" dirty="0"/>
              <a:t> Education 2022</a:t>
            </a:r>
          </a:p>
        </p:txBody>
      </p:sp>
    </p:spTree>
    <p:extLst>
      <p:ext uri="{BB962C8B-B14F-4D97-AF65-F5344CB8AC3E}">
        <p14:creationId xmlns:p14="http://schemas.microsoft.com/office/powerpoint/2010/main" val="340486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8" y="634654"/>
            <a:ext cx="8261684" cy="436093"/>
          </a:xfrm>
        </p:spPr>
        <p:txBody>
          <a:bodyPr/>
          <a:lstStyle/>
          <a:p>
            <a:r>
              <a:rPr lang="en-US" sz="2800" dirty="0"/>
              <a:t>Where to Access Training Materials and Forms</a:t>
            </a:r>
          </a:p>
        </p:txBody>
      </p:sp>
      <p:sp>
        <p:nvSpPr>
          <p:cNvPr id="4" name="Text Placeholder 3"/>
          <p:cNvSpPr>
            <a:spLocks noGrp="1"/>
          </p:cNvSpPr>
          <p:nvPr>
            <p:ph type="body" sz="quarter" idx="18"/>
          </p:nvPr>
        </p:nvSpPr>
        <p:spPr>
          <a:xfrm>
            <a:off x="160421" y="1411705"/>
            <a:ext cx="8742947" cy="4893993"/>
          </a:xfrm>
        </p:spPr>
        <p:txBody>
          <a:bodyPr/>
          <a:lstStyle/>
          <a:p>
            <a:pPr marL="0" indent="0">
              <a:buNone/>
            </a:pPr>
            <a:r>
              <a:rPr lang="en-US" sz="2000" b="0" dirty="0">
                <a:solidFill>
                  <a:schemeClr val="tx2"/>
                </a:solidFill>
                <a:latin typeface="+mj-lt"/>
              </a:rPr>
              <a:t>Visit Kepro's website to access training material, training dates, direct access to Atrezzo Provider system, forms, and more!</a:t>
            </a:r>
          </a:p>
          <a:p>
            <a:pPr marL="0" indent="0">
              <a:buNone/>
            </a:pPr>
            <a:endParaRPr lang="en-US" sz="2000" b="0" dirty="0">
              <a:solidFill>
                <a:schemeClr val="tx2"/>
              </a:solidFill>
              <a:latin typeface="+mj-lt"/>
            </a:endParaRPr>
          </a:p>
          <a:p>
            <a:pPr marL="0" indent="0">
              <a:buNone/>
            </a:pPr>
            <a:r>
              <a:rPr lang="en-US" sz="2000" b="0" dirty="0">
                <a:solidFill>
                  <a:schemeClr val="tx2"/>
                </a:solidFill>
                <a:latin typeface="+mj-lt"/>
              </a:rPr>
              <a:t> </a:t>
            </a:r>
            <a:r>
              <a:rPr lang="en-US" sz="2000" b="0" dirty="0">
                <a:solidFill>
                  <a:schemeClr val="tx2"/>
                </a:solidFill>
                <a:latin typeface="+mj-lt"/>
                <a:hlinkClick r:id="rId2" action="ppaction://hlinkfile">
                  <a:extLst>
                    <a:ext uri="{A12FA001-AC4F-418D-AE19-62706E023703}">
                      <ahyp:hlinkClr xmlns:ahyp="http://schemas.microsoft.com/office/drawing/2018/hyperlinkcolor" val="tx"/>
                    </a:ext>
                  </a:extLst>
                </a:hlinkClick>
              </a:rPr>
              <a:t>scdhhs.kepro.com</a:t>
            </a:r>
            <a:endParaRPr lang="en-US" sz="2000" b="0" dirty="0">
              <a:solidFill>
                <a:schemeClr val="tx2"/>
              </a:solidFill>
              <a:latin typeface="+mj-lt"/>
            </a:endParaRPr>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19</a:t>
            </a:fld>
            <a:endParaRPr lang="en-US" dirty="0"/>
          </a:p>
        </p:txBody>
      </p:sp>
      <p:sp>
        <p:nvSpPr>
          <p:cNvPr id="6" name="Footer Placeholder 5"/>
          <p:cNvSpPr>
            <a:spLocks noGrp="1"/>
          </p:cNvSpPr>
          <p:nvPr>
            <p:ph type="ftr" sz="quarter" idx="11"/>
          </p:nvPr>
        </p:nvSpPr>
        <p:spPr/>
        <p:txBody>
          <a:bodyPr/>
          <a:lstStyle/>
          <a:p>
            <a:r>
              <a:rPr lang="en-US" dirty="0">
                <a:latin typeface="+mj-lt"/>
              </a:rPr>
              <a:t>Provider</a:t>
            </a:r>
            <a:r>
              <a:rPr lang="en-US" dirty="0"/>
              <a:t> Education 2022</a:t>
            </a:r>
          </a:p>
        </p:txBody>
      </p:sp>
    </p:spTree>
    <p:extLst>
      <p:ext uri="{BB962C8B-B14F-4D97-AF65-F5344CB8AC3E}">
        <p14:creationId xmlns:p14="http://schemas.microsoft.com/office/powerpoint/2010/main" val="164100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0DFF-1BC2-4698-A795-B451D124E88C}"/>
              </a:ext>
            </a:extLst>
          </p:cNvPr>
          <p:cNvSpPr>
            <a:spLocks noGrp="1"/>
          </p:cNvSpPr>
          <p:nvPr>
            <p:ph type="title"/>
          </p:nvPr>
        </p:nvSpPr>
        <p:spPr/>
        <p:txBody>
          <a:bodyPr/>
          <a:lstStyle/>
          <a:p>
            <a:r>
              <a:rPr lang="en-US" dirty="0"/>
              <a:t>Part One</a:t>
            </a:r>
          </a:p>
        </p:txBody>
      </p:sp>
      <p:sp>
        <p:nvSpPr>
          <p:cNvPr id="3" name="Subtitle 2">
            <a:extLst>
              <a:ext uri="{FF2B5EF4-FFF2-40B4-BE49-F238E27FC236}">
                <a16:creationId xmlns:a16="http://schemas.microsoft.com/office/drawing/2014/main" id="{0770FE6F-4200-4CF9-9946-8F340113C73B}"/>
              </a:ext>
            </a:extLst>
          </p:cNvPr>
          <p:cNvSpPr>
            <a:spLocks noGrp="1"/>
          </p:cNvSpPr>
          <p:nvPr>
            <p:ph type="subTitle" idx="1"/>
          </p:nvPr>
        </p:nvSpPr>
        <p:spPr/>
        <p:txBody>
          <a:bodyPr/>
          <a:lstStyle/>
          <a:p>
            <a:r>
              <a:rPr lang="en-US" dirty="0"/>
              <a:t>Introduction to Kepro </a:t>
            </a:r>
          </a:p>
        </p:txBody>
      </p:sp>
    </p:spTree>
    <p:extLst>
      <p:ext uri="{BB962C8B-B14F-4D97-AF65-F5344CB8AC3E}">
        <p14:creationId xmlns:p14="http://schemas.microsoft.com/office/powerpoint/2010/main" val="143282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solidFill>
                  <a:schemeClr val="accent2"/>
                </a:solidFill>
                <a:latin typeface="+mj-lt"/>
                <a:ea typeface="Open Sans" charset="0"/>
                <a:cs typeface="Open Sans" charset="0"/>
              </a:rPr>
              <a:t>Page </a:t>
            </a:r>
            <a:fld id="{C6C8BDDB-1AA9-4CDC-80A0-B0BF343FFE1A}" type="slidenum">
              <a:rPr lang="en-US" smtClean="0">
                <a:solidFill>
                  <a:schemeClr val="accent2"/>
                </a:solidFill>
                <a:latin typeface="+mj-lt"/>
                <a:ea typeface="Open Sans" charset="0"/>
                <a:cs typeface="Open Sans" charset="0"/>
              </a:rPr>
              <a:pPr/>
              <a:t>3</a:t>
            </a:fld>
            <a:endParaRPr lang="en-US" dirty="0">
              <a:solidFill>
                <a:schemeClr val="accent2"/>
              </a:solidFill>
              <a:latin typeface="+mj-lt"/>
            </a:endParaRPr>
          </a:p>
        </p:txBody>
      </p:sp>
      <p:sp>
        <p:nvSpPr>
          <p:cNvPr id="3" name="Footer Placeholder 2"/>
          <p:cNvSpPr>
            <a:spLocks noGrp="1"/>
          </p:cNvSpPr>
          <p:nvPr>
            <p:ph type="ftr" sz="quarter" idx="11"/>
          </p:nvPr>
        </p:nvSpPr>
        <p:spPr/>
        <p:txBody>
          <a:bodyPr/>
          <a:lstStyle/>
          <a:p>
            <a:r>
              <a:rPr lang="en-US" dirty="0">
                <a:solidFill>
                  <a:schemeClr val="accent2"/>
                </a:solidFill>
                <a:latin typeface="+mj-lt"/>
              </a:rPr>
              <a:t>Provider Education 2022</a:t>
            </a:r>
          </a:p>
        </p:txBody>
      </p:sp>
      <p:sp>
        <p:nvSpPr>
          <p:cNvPr id="5" name="Text Placeholder 4"/>
          <p:cNvSpPr>
            <a:spLocks noGrp="1"/>
          </p:cNvSpPr>
          <p:nvPr>
            <p:ph type="body" sz="half" idx="17"/>
          </p:nvPr>
        </p:nvSpPr>
        <p:spPr>
          <a:xfrm>
            <a:off x="8081335" y="1103427"/>
            <a:ext cx="3234365" cy="865178"/>
          </a:xfrm>
        </p:spPr>
        <p:txBody>
          <a:bodyPr/>
          <a:lstStyle/>
          <a:p>
            <a:pPr>
              <a:lnSpc>
                <a:spcPct val="100000"/>
              </a:lnSpc>
              <a:spcBef>
                <a:spcPts val="900"/>
              </a:spcBef>
              <a:buClr>
                <a:schemeClr val="accent2"/>
              </a:buClr>
              <a:defRPr/>
            </a:pPr>
            <a:r>
              <a:rPr lang="en-US" dirty="0">
                <a:solidFill>
                  <a:schemeClr val="accent2"/>
                </a:solidFill>
                <a:latin typeface="+mj-lt"/>
              </a:rPr>
              <a:t>Kepro’s mission is to improve lives through healthcare quality and clinical expertise. </a:t>
            </a:r>
          </a:p>
        </p:txBody>
      </p:sp>
      <p:sp>
        <p:nvSpPr>
          <p:cNvPr id="6" name="Title 5"/>
          <p:cNvSpPr>
            <a:spLocks noGrp="1"/>
          </p:cNvSpPr>
          <p:nvPr>
            <p:ph type="title"/>
          </p:nvPr>
        </p:nvSpPr>
        <p:spPr/>
        <p:txBody>
          <a:bodyPr/>
          <a:lstStyle/>
          <a:p>
            <a:r>
              <a:rPr lang="en-US" dirty="0">
                <a:latin typeface="+mj-lt"/>
              </a:rPr>
              <a:t>Kepro’s Mission</a:t>
            </a:r>
          </a:p>
        </p:txBody>
      </p:sp>
      <p:sp>
        <p:nvSpPr>
          <p:cNvPr id="9" name="Text Placeholder 8"/>
          <p:cNvSpPr>
            <a:spLocks noGrp="1"/>
          </p:cNvSpPr>
          <p:nvPr>
            <p:ph type="body" sz="half" idx="26"/>
          </p:nvPr>
        </p:nvSpPr>
        <p:spPr>
          <a:xfrm>
            <a:off x="8081335" y="2905743"/>
            <a:ext cx="3234365" cy="865181"/>
          </a:xfrm>
        </p:spPr>
        <p:txBody>
          <a:bodyPr/>
          <a:lstStyle/>
          <a:p>
            <a:pPr>
              <a:spcBef>
                <a:spcPts val="900"/>
              </a:spcBef>
              <a:buClr>
                <a:schemeClr val="accent2"/>
              </a:buClr>
              <a:defRPr/>
            </a:pPr>
            <a:r>
              <a:rPr lang="en-US" dirty="0">
                <a:solidFill>
                  <a:schemeClr val="accent2"/>
                </a:solidFill>
                <a:latin typeface="+mj-lt"/>
              </a:rPr>
              <a:t>We work on behalf of government and private healthcare payers to maximize healthcare quality, improve accuracy and increase efficiency. </a:t>
            </a:r>
          </a:p>
        </p:txBody>
      </p:sp>
      <p:sp>
        <p:nvSpPr>
          <p:cNvPr id="11" name="Text Placeholder 10"/>
          <p:cNvSpPr>
            <a:spLocks noGrp="1"/>
          </p:cNvSpPr>
          <p:nvPr>
            <p:ph type="body" sz="half" idx="28"/>
          </p:nvPr>
        </p:nvSpPr>
        <p:spPr>
          <a:xfrm>
            <a:off x="8081335" y="4734179"/>
            <a:ext cx="3234365" cy="865182"/>
          </a:xfrm>
        </p:spPr>
        <p:txBody>
          <a:bodyPr/>
          <a:lstStyle/>
          <a:p>
            <a:pPr>
              <a:spcBef>
                <a:spcPts val="900"/>
              </a:spcBef>
              <a:buClr>
                <a:schemeClr val="accent2"/>
              </a:buClr>
              <a:defRPr/>
            </a:pPr>
            <a:r>
              <a:rPr lang="en-US" dirty="0">
                <a:solidFill>
                  <a:schemeClr val="accent2"/>
                </a:solidFill>
                <a:latin typeface="+mj-lt"/>
              </a:rPr>
              <a:t>As a result, we drive real change in the healthcare system that allow healthcare dollars to reach more people by ensuring the right care is delivered at the right time. </a:t>
            </a:r>
          </a:p>
        </p:txBody>
      </p:sp>
      <p:grpSp>
        <p:nvGrpSpPr>
          <p:cNvPr id="19" name="Group 18"/>
          <p:cNvGrpSpPr/>
          <p:nvPr/>
        </p:nvGrpSpPr>
        <p:grpSpPr>
          <a:xfrm>
            <a:off x="6961368" y="4834585"/>
            <a:ext cx="683330" cy="709839"/>
            <a:chOff x="3987801" y="5634038"/>
            <a:chExt cx="368300" cy="382588"/>
          </a:xfrm>
        </p:grpSpPr>
        <p:sp>
          <p:nvSpPr>
            <p:cNvPr id="20" name="Freeform 380"/>
            <p:cNvSpPr>
              <a:spLocks/>
            </p:cNvSpPr>
            <p:nvPr/>
          </p:nvSpPr>
          <p:spPr bwMode="auto">
            <a:xfrm>
              <a:off x="4146551" y="5749926"/>
              <a:ext cx="209550" cy="266700"/>
            </a:xfrm>
            <a:custGeom>
              <a:avLst/>
              <a:gdLst>
                <a:gd name="T0" fmla="*/ 68 w 136"/>
                <a:gd name="T1" fmla="*/ 0 h 172"/>
                <a:gd name="T2" fmla="*/ 0 w 136"/>
                <a:gd name="T3" fmla="*/ 20 h 172"/>
                <a:gd name="T4" fmla="*/ 0 w 136"/>
                <a:gd name="T5" fmla="*/ 82 h 172"/>
                <a:gd name="T6" fmla="*/ 27 w 136"/>
                <a:gd name="T7" fmla="*/ 139 h 172"/>
                <a:gd name="T8" fmla="*/ 68 w 136"/>
                <a:gd name="T9" fmla="*/ 172 h 172"/>
                <a:gd name="T10" fmla="*/ 109 w 136"/>
                <a:gd name="T11" fmla="*/ 139 h 172"/>
                <a:gd name="T12" fmla="*/ 136 w 136"/>
                <a:gd name="T13" fmla="*/ 82 h 172"/>
                <a:gd name="T14" fmla="*/ 136 w 136"/>
                <a:gd name="T15" fmla="*/ 20 h 172"/>
                <a:gd name="T16" fmla="*/ 68 w 136"/>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72">
                  <a:moveTo>
                    <a:pt x="68" y="0"/>
                  </a:moveTo>
                  <a:cubicBezTo>
                    <a:pt x="68" y="0"/>
                    <a:pt x="40" y="19"/>
                    <a:pt x="0" y="20"/>
                  </a:cubicBezTo>
                  <a:cubicBezTo>
                    <a:pt x="0" y="82"/>
                    <a:pt x="0" y="82"/>
                    <a:pt x="0" y="82"/>
                  </a:cubicBezTo>
                  <a:cubicBezTo>
                    <a:pt x="0" y="104"/>
                    <a:pt x="10" y="125"/>
                    <a:pt x="27" y="139"/>
                  </a:cubicBezTo>
                  <a:cubicBezTo>
                    <a:pt x="68" y="172"/>
                    <a:pt x="68" y="172"/>
                    <a:pt x="68" y="172"/>
                  </a:cubicBezTo>
                  <a:cubicBezTo>
                    <a:pt x="109" y="139"/>
                    <a:pt x="109" y="139"/>
                    <a:pt x="109" y="139"/>
                  </a:cubicBezTo>
                  <a:cubicBezTo>
                    <a:pt x="126" y="125"/>
                    <a:pt x="136" y="104"/>
                    <a:pt x="136" y="82"/>
                  </a:cubicBezTo>
                  <a:cubicBezTo>
                    <a:pt x="136" y="20"/>
                    <a:pt x="136" y="20"/>
                    <a:pt x="136" y="20"/>
                  </a:cubicBezTo>
                  <a:cubicBezTo>
                    <a:pt x="96" y="19"/>
                    <a:pt x="68" y="0"/>
                    <a:pt x="68" y="0"/>
                  </a:cubicBez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21" name="Freeform 381"/>
            <p:cNvSpPr>
              <a:spLocks/>
            </p:cNvSpPr>
            <p:nvPr/>
          </p:nvSpPr>
          <p:spPr bwMode="auto">
            <a:xfrm>
              <a:off x="4195763" y="5811838"/>
              <a:ext cx="111125" cy="111125"/>
            </a:xfrm>
            <a:custGeom>
              <a:avLst/>
              <a:gdLst>
                <a:gd name="T0" fmla="*/ 47 w 70"/>
                <a:gd name="T1" fmla="*/ 24 h 70"/>
                <a:gd name="T2" fmla="*/ 47 w 70"/>
                <a:gd name="T3" fmla="*/ 0 h 70"/>
                <a:gd name="T4" fmla="*/ 24 w 70"/>
                <a:gd name="T5" fmla="*/ 0 h 70"/>
                <a:gd name="T6" fmla="*/ 24 w 70"/>
                <a:gd name="T7" fmla="*/ 24 h 70"/>
                <a:gd name="T8" fmla="*/ 0 w 70"/>
                <a:gd name="T9" fmla="*/ 24 h 70"/>
                <a:gd name="T10" fmla="*/ 0 w 70"/>
                <a:gd name="T11" fmla="*/ 47 h 70"/>
                <a:gd name="T12" fmla="*/ 24 w 70"/>
                <a:gd name="T13" fmla="*/ 47 h 70"/>
                <a:gd name="T14" fmla="*/ 24 w 70"/>
                <a:gd name="T15" fmla="*/ 70 h 70"/>
                <a:gd name="T16" fmla="*/ 47 w 70"/>
                <a:gd name="T17" fmla="*/ 70 h 70"/>
                <a:gd name="T18" fmla="*/ 47 w 70"/>
                <a:gd name="T19" fmla="*/ 47 h 70"/>
                <a:gd name="T20" fmla="*/ 70 w 70"/>
                <a:gd name="T21" fmla="*/ 47 h 70"/>
                <a:gd name="T22" fmla="*/ 70 w 70"/>
                <a:gd name="T23" fmla="*/ 24 h 70"/>
                <a:gd name="T24" fmla="*/ 47 w 70"/>
                <a:gd name="T25"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47" y="24"/>
                  </a:moveTo>
                  <a:lnTo>
                    <a:pt x="47" y="0"/>
                  </a:lnTo>
                  <a:lnTo>
                    <a:pt x="24" y="0"/>
                  </a:lnTo>
                  <a:lnTo>
                    <a:pt x="24" y="24"/>
                  </a:lnTo>
                  <a:lnTo>
                    <a:pt x="0" y="24"/>
                  </a:lnTo>
                  <a:lnTo>
                    <a:pt x="0" y="47"/>
                  </a:lnTo>
                  <a:lnTo>
                    <a:pt x="24" y="47"/>
                  </a:lnTo>
                  <a:lnTo>
                    <a:pt x="24" y="70"/>
                  </a:lnTo>
                  <a:lnTo>
                    <a:pt x="47" y="70"/>
                  </a:lnTo>
                  <a:lnTo>
                    <a:pt x="47" y="47"/>
                  </a:lnTo>
                  <a:lnTo>
                    <a:pt x="70" y="47"/>
                  </a:lnTo>
                  <a:lnTo>
                    <a:pt x="70" y="24"/>
                  </a:lnTo>
                  <a:lnTo>
                    <a:pt x="47" y="24"/>
                  </a:ln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22" name="Freeform 382"/>
            <p:cNvSpPr>
              <a:spLocks/>
            </p:cNvSpPr>
            <p:nvPr/>
          </p:nvSpPr>
          <p:spPr bwMode="auto">
            <a:xfrm>
              <a:off x="4043363" y="5634038"/>
              <a:ext cx="158750" cy="73025"/>
            </a:xfrm>
            <a:custGeom>
              <a:avLst/>
              <a:gdLst>
                <a:gd name="T0" fmla="*/ 104 w 104"/>
                <a:gd name="T1" fmla="*/ 48 h 48"/>
                <a:gd name="T2" fmla="*/ 104 w 104"/>
                <a:gd name="T3" fmla="*/ 32 h 48"/>
                <a:gd name="T4" fmla="*/ 92 w 104"/>
                <a:gd name="T5" fmla="*/ 20 h 48"/>
                <a:gd name="T6" fmla="*/ 84 w 104"/>
                <a:gd name="T7" fmla="*/ 20 h 48"/>
                <a:gd name="T8" fmla="*/ 84 w 104"/>
                <a:gd name="T9" fmla="*/ 0 h 48"/>
                <a:gd name="T10" fmla="*/ 20 w 104"/>
                <a:gd name="T11" fmla="*/ 0 h 48"/>
                <a:gd name="T12" fmla="*/ 20 w 104"/>
                <a:gd name="T13" fmla="*/ 20 h 48"/>
                <a:gd name="T14" fmla="*/ 12 w 104"/>
                <a:gd name="T15" fmla="*/ 20 h 48"/>
                <a:gd name="T16" fmla="*/ 0 w 104"/>
                <a:gd name="T17" fmla="*/ 32 h 48"/>
                <a:gd name="T18" fmla="*/ 0 w 104"/>
                <a:gd name="T19" fmla="*/ 48 h 48"/>
                <a:gd name="T20" fmla="*/ 104 w 104"/>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8">
                  <a:moveTo>
                    <a:pt x="104" y="48"/>
                  </a:moveTo>
                  <a:cubicBezTo>
                    <a:pt x="104" y="32"/>
                    <a:pt x="104" y="32"/>
                    <a:pt x="104" y="32"/>
                  </a:cubicBezTo>
                  <a:cubicBezTo>
                    <a:pt x="104" y="25"/>
                    <a:pt x="99" y="20"/>
                    <a:pt x="92" y="20"/>
                  </a:cubicBezTo>
                  <a:cubicBezTo>
                    <a:pt x="84" y="20"/>
                    <a:pt x="84" y="20"/>
                    <a:pt x="84" y="20"/>
                  </a:cubicBezTo>
                  <a:cubicBezTo>
                    <a:pt x="84" y="0"/>
                    <a:pt x="84" y="0"/>
                    <a:pt x="84" y="0"/>
                  </a:cubicBezTo>
                  <a:cubicBezTo>
                    <a:pt x="20" y="0"/>
                    <a:pt x="20" y="0"/>
                    <a:pt x="20" y="0"/>
                  </a:cubicBezTo>
                  <a:cubicBezTo>
                    <a:pt x="20" y="20"/>
                    <a:pt x="20" y="20"/>
                    <a:pt x="20" y="20"/>
                  </a:cubicBezTo>
                  <a:cubicBezTo>
                    <a:pt x="12" y="20"/>
                    <a:pt x="12" y="20"/>
                    <a:pt x="12" y="20"/>
                  </a:cubicBezTo>
                  <a:cubicBezTo>
                    <a:pt x="6" y="20"/>
                    <a:pt x="0" y="25"/>
                    <a:pt x="0" y="32"/>
                  </a:cubicBezTo>
                  <a:cubicBezTo>
                    <a:pt x="0" y="48"/>
                    <a:pt x="0" y="48"/>
                    <a:pt x="0" y="48"/>
                  </a:cubicBezTo>
                  <a:lnTo>
                    <a:pt x="104" y="48"/>
                  </a:ln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23" name="Freeform 383"/>
            <p:cNvSpPr>
              <a:spLocks/>
            </p:cNvSpPr>
            <p:nvPr/>
          </p:nvSpPr>
          <p:spPr bwMode="auto">
            <a:xfrm>
              <a:off x="4103688" y="5664201"/>
              <a:ext cx="38100" cy="12700"/>
            </a:xfrm>
            <a:custGeom>
              <a:avLst/>
              <a:gdLst>
                <a:gd name="T0" fmla="*/ 0 w 24"/>
                <a:gd name="T1" fmla="*/ 0 h 8"/>
                <a:gd name="T2" fmla="*/ 0 w 24"/>
                <a:gd name="T3" fmla="*/ 8 h 8"/>
                <a:gd name="T4" fmla="*/ 24 w 24"/>
                <a:gd name="T5" fmla="*/ 8 h 8"/>
                <a:gd name="T6" fmla="*/ 24 w 24"/>
                <a:gd name="T7" fmla="*/ 0 h 8"/>
              </a:gdLst>
              <a:ahLst/>
              <a:cxnLst>
                <a:cxn ang="0">
                  <a:pos x="T0" y="T1"/>
                </a:cxn>
                <a:cxn ang="0">
                  <a:pos x="T2" y="T3"/>
                </a:cxn>
                <a:cxn ang="0">
                  <a:pos x="T4" y="T5"/>
                </a:cxn>
                <a:cxn ang="0">
                  <a:pos x="T6" y="T7"/>
                </a:cxn>
              </a:cxnLst>
              <a:rect l="0" t="0" r="r" b="b"/>
              <a:pathLst>
                <a:path w="24" h="8">
                  <a:moveTo>
                    <a:pt x="0" y="0"/>
                  </a:moveTo>
                  <a:lnTo>
                    <a:pt x="0" y="8"/>
                  </a:lnTo>
                  <a:lnTo>
                    <a:pt x="24" y="8"/>
                  </a:lnTo>
                  <a:lnTo>
                    <a:pt x="24" y="0"/>
                  </a:lnTo>
                </a:path>
              </a:pathLst>
            </a:custGeom>
            <a:noFill/>
            <a:ln w="11113" cap="sq">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24" name="Freeform 384"/>
            <p:cNvSpPr>
              <a:spLocks/>
            </p:cNvSpPr>
            <p:nvPr/>
          </p:nvSpPr>
          <p:spPr bwMode="auto">
            <a:xfrm>
              <a:off x="3987801" y="5683251"/>
              <a:ext cx="214313" cy="333375"/>
            </a:xfrm>
            <a:custGeom>
              <a:avLst/>
              <a:gdLst>
                <a:gd name="T0" fmla="*/ 140 w 140"/>
                <a:gd name="T1" fmla="*/ 216 h 216"/>
                <a:gd name="T2" fmla="*/ 8 w 140"/>
                <a:gd name="T3" fmla="*/ 216 h 216"/>
                <a:gd name="T4" fmla="*/ 0 w 140"/>
                <a:gd name="T5" fmla="*/ 208 h 216"/>
                <a:gd name="T6" fmla="*/ 0 w 140"/>
                <a:gd name="T7" fmla="*/ 8 h 216"/>
                <a:gd name="T8" fmla="*/ 8 w 140"/>
                <a:gd name="T9" fmla="*/ 0 h 216"/>
                <a:gd name="T10" fmla="*/ 20 w 140"/>
                <a:gd name="T11" fmla="*/ 0 h 216"/>
              </a:gdLst>
              <a:ahLst/>
              <a:cxnLst>
                <a:cxn ang="0">
                  <a:pos x="T0" y="T1"/>
                </a:cxn>
                <a:cxn ang="0">
                  <a:pos x="T2" y="T3"/>
                </a:cxn>
                <a:cxn ang="0">
                  <a:pos x="T4" y="T5"/>
                </a:cxn>
                <a:cxn ang="0">
                  <a:pos x="T6" y="T7"/>
                </a:cxn>
                <a:cxn ang="0">
                  <a:pos x="T8" y="T9"/>
                </a:cxn>
                <a:cxn ang="0">
                  <a:pos x="T10" y="T11"/>
                </a:cxn>
              </a:cxnLst>
              <a:rect l="0" t="0" r="r" b="b"/>
              <a:pathLst>
                <a:path w="140" h="216">
                  <a:moveTo>
                    <a:pt x="140" y="216"/>
                  </a:moveTo>
                  <a:cubicBezTo>
                    <a:pt x="8" y="216"/>
                    <a:pt x="8" y="216"/>
                    <a:pt x="8" y="216"/>
                  </a:cubicBezTo>
                  <a:cubicBezTo>
                    <a:pt x="4" y="216"/>
                    <a:pt x="0" y="212"/>
                    <a:pt x="0" y="208"/>
                  </a:cubicBezTo>
                  <a:cubicBezTo>
                    <a:pt x="0" y="8"/>
                    <a:pt x="0" y="8"/>
                    <a:pt x="0" y="8"/>
                  </a:cubicBezTo>
                  <a:cubicBezTo>
                    <a:pt x="0" y="4"/>
                    <a:pt x="4" y="0"/>
                    <a:pt x="8" y="0"/>
                  </a:cubicBezTo>
                  <a:cubicBezTo>
                    <a:pt x="20" y="0"/>
                    <a:pt x="20" y="0"/>
                    <a:pt x="20"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25" name="Freeform 385"/>
            <p:cNvSpPr>
              <a:spLocks/>
            </p:cNvSpPr>
            <p:nvPr/>
          </p:nvSpPr>
          <p:spPr bwMode="auto">
            <a:xfrm>
              <a:off x="4208463" y="5683251"/>
              <a:ext cx="42863" cy="30163"/>
            </a:xfrm>
            <a:custGeom>
              <a:avLst/>
              <a:gdLst>
                <a:gd name="T0" fmla="*/ 0 w 28"/>
                <a:gd name="T1" fmla="*/ 0 h 20"/>
                <a:gd name="T2" fmla="*/ 20 w 28"/>
                <a:gd name="T3" fmla="*/ 0 h 20"/>
                <a:gd name="T4" fmla="*/ 28 w 28"/>
                <a:gd name="T5" fmla="*/ 8 h 20"/>
                <a:gd name="T6" fmla="*/ 28 w 28"/>
                <a:gd name="T7" fmla="*/ 20 h 20"/>
              </a:gdLst>
              <a:ahLst/>
              <a:cxnLst>
                <a:cxn ang="0">
                  <a:pos x="T0" y="T1"/>
                </a:cxn>
                <a:cxn ang="0">
                  <a:pos x="T2" y="T3"/>
                </a:cxn>
                <a:cxn ang="0">
                  <a:pos x="T4" y="T5"/>
                </a:cxn>
                <a:cxn ang="0">
                  <a:pos x="T6" y="T7"/>
                </a:cxn>
              </a:cxnLst>
              <a:rect l="0" t="0" r="r" b="b"/>
              <a:pathLst>
                <a:path w="28" h="20">
                  <a:moveTo>
                    <a:pt x="0" y="0"/>
                  </a:moveTo>
                  <a:cubicBezTo>
                    <a:pt x="20" y="0"/>
                    <a:pt x="20" y="0"/>
                    <a:pt x="20" y="0"/>
                  </a:cubicBezTo>
                  <a:cubicBezTo>
                    <a:pt x="25" y="0"/>
                    <a:pt x="28" y="4"/>
                    <a:pt x="28" y="8"/>
                  </a:cubicBezTo>
                  <a:cubicBezTo>
                    <a:pt x="28" y="20"/>
                    <a:pt x="28" y="20"/>
                    <a:pt x="28" y="2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26" name="Line 386"/>
            <p:cNvSpPr>
              <a:spLocks noChangeShapeType="1"/>
            </p:cNvSpPr>
            <p:nvPr/>
          </p:nvSpPr>
          <p:spPr bwMode="auto">
            <a:xfrm>
              <a:off x="4092576" y="5811838"/>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27" name="Line 387"/>
            <p:cNvSpPr>
              <a:spLocks noChangeShapeType="1"/>
            </p:cNvSpPr>
            <p:nvPr/>
          </p:nvSpPr>
          <p:spPr bwMode="auto">
            <a:xfrm>
              <a:off x="4092576" y="5856288"/>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28" name="Line 388"/>
            <p:cNvSpPr>
              <a:spLocks noChangeShapeType="1"/>
            </p:cNvSpPr>
            <p:nvPr/>
          </p:nvSpPr>
          <p:spPr bwMode="auto">
            <a:xfrm>
              <a:off x="4092576" y="5899151"/>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29" name="Oval 389"/>
            <p:cNvSpPr>
              <a:spLocks noChangeArrowheads="1"/>
            </p:cNvSpPr>
            <p:nvPr/>
          </p:nvSpPr>
          <p:spPr bwMode="auto">
            <a:xfrm>
              <a:off x="4037013" y="5800726"/>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30" name="Oval 390"/>
            <p:cNvSpPr>
              <a:spLocks noChangeArrowheads="1"/>
            </p:cNvSpPr>
            <p:nvPr/>
          </p:nvSpPr>
          <p:spPr bwMode="auto">
            <a:xfrm>
              <a:off x="4037013" y="5843588"/>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31" name="Oval 391"/>
            <p:cNvSpPr>
              <a:spLocks noChangeArrowheads="1"/>
            </p:cNvSpPr>
            <p:nvPr/>
          </p:nvSpPr>
          <p:spPr bwMode="auto">
            <a:xfrm>
              <a:off x="4037013" y="5886451"/>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grpSp>
      <p:grpSp>
        <p:nvGrpSpPr>
          <p:cNvPr id="32" name="Group 31"/>
          <p:cNvGrpSpPr/>
          <p:nvPr/>
        </p:nvGrpSpPr>
        <p:grpSpPr>
          <a:xfrm>
            <a:off x="6851177" y="2926215"/>
            <a:ext cx="773235" cy="736899"/>
            <a:chOff x="3279775" y="4948239"/>
            <a:chExt cx="393699" cy="382588"/>
          </a:xfrm>
        </p:grpSpPr>
        <p:sp>
          <p:nvSpPr>
            <p:cNvPr id="33" name="Freeform 437"/>
            <p:cNvSpPr>
              <a:spLocks/>
            </p:cNvSpPr>
            <p:nvPr/>
          </p:nvSpPr>
          <p:spPr bwMode="auto">
            <a:xfrm>
              <a:off x="3279775" y="5153026"/>
              <a:ext cx="147637" cy="177800"/>
            </a:xfrm>
            <a:custGeom>
              <a:avLst/>
              <a:gdLst>
                <a:gd name="T0" fmla="*/ 4 w 96"/>
                <a:gd name="T1" fmla="*/ 116 h 116"/>
                <a:gd name="T2" fmla="*/ 36 w 96"/>
                <a:gd name="T3" fmla="*/ 44 h 116"/>
                <a:gd name="T4" fmla="*/ 96 w 96"/>
                <a:gd name="T5" fmla="*/ 24 h 116"/>
                <a:gd name="T6" fmla="*/ 96 w 96"/>
                <a:gd name="T7" fmla="*/ 0 h 116"/>
              </a:gdLst>
              <a:ahLst/>
              <a:cxnLst>
                <a:cxn ang="0">
                  <a:pos x="T0" y="T1"/>
                </a:cxn>
                <a:cxn ang="0">
                  <a:pos x="T2" y="T3"/>
                </a:cxn>
                <a:cxn ang="0">
                  <a:pos x="T4" y="T5"/>
                </a:cxn>
                <a:cxn ang="0">
                  <a:pos x="T6" y="T7"/>
                </a:cxn>
              </a:cxnLst>
              <a:rect l="0" t="0" r="r" b="b"/>
              <a:pathLst>
                <a:path w="96" h="116">
                  <a:moveTo>
                    <a:pt x="4" y="116"/>
                  </a:moveTo>
                  <a:cubicBezTo>
                    <a:pt x="4" y="116"/>
                    <a:pt x="0" y="56"/>
                    <a:pt x="36" y="44"/>
                  </a:cubicBezTo>
                  <a:cubicBezTo>
                    <a:pt x="96" y="24"/>
                    <a:pt x="96" y="24"/>
                    <a:pt x="96" y="24"/>
                  </a:cubicBezTo>
                  <a:cubicBezTo>
                    <a:pt x="96" y="0"/>
                    <a:pt x="96" y="0"/>
                    <a:pt x="96"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34" name="Freeform 438"/>
            <p:cNvSpPr>
              <a:spLocks/>
            </p:cNvSpPr>
            <p:nvPr/>
          </p:nvSpPr>
          <p:spPr bwMode="auto">
            <a:xfrm>
              <a:off x="3525837" y="5153026"/>
              <a:ext cx="147637" cy="177800"/>
            </a:xfrm>
            <a:custGeom>
              <a:avLst/>
              <a:gdLst>
                <a:gd name="T0" fmla="*/ 0 w 96"/>
                <a:gd name="T1" fmla="*/ 0 h 116"/>
                <a:gd name="T2" fmla="*/ 0 w 96"/>
                <a:gd name="T3" fmla="*/ 24 h 116"/>
                <a:gd name="T4" fmla="*/ 60 w 96"/>
                <a:gd name="T5" fmla="*/ 44 h 116"/>
                <a:gd name="T6" fmla="*/ 92 w 96"/>
                <a:gd name="T7" fmla="*/ 116 h 116"/>
              </a:gdLst>
              <a:ahLst/>
              <a:cxnLst>
                <a:cxn ang="0">
                  <a:pos x="T0" y="T1"/>
                </a:cxn>
                <a:cxn ang="0">
                  <a:pos x="T2" y="T3"/>
                </a:cxn>
                <a:cxn ang="0">
                  <a:pos x="T4" y="T5"/>
                </a:cxn>
                <a:cxn ang="0">
                  <a:pos x="T6" y="T7"/>
                </a:cxn>
              </a:cxnLst>
              <a:rect l="0" t="0" r="r" b="b"/>
              <a:pathLst>
                <a:path w="96" h="116">
                  <a:moveTo>
                    <a:pt x="0" y="0"/>
                  </a:moveTo>
                  <a:cubicBezTo>
                    <a:pt x="0" y="24"/>
                    <a:pt x="0" y="24"/>
                    <a:pt x="0" y="24"/>
                  </a:cubicBezTo>
                  <a:cubicBezTo>
                    <a:pt x="60" y="44"/>
                    <a:pt x="60" y="44"/>
                    <a:pt x="60" y="44"/>
                  </a:cubicBezTo>
                  <a:cubicBezTo>
                    <a:pt x="96" y="56"/>
                    <a:pt x="92" y="116"/>
                    <a:pt x="92" y="11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35" name="Freeform 439"/>
            <p:cNvSpPr>
              <a:spLocks/>
            </p:cNvSpPr>
            <p:nvPr/>
          </p:nvSpPr>
          <p:spPr bwMode="auto">
            <a:xfrm>
              <a:off x="3390900" y="4948239"/>
              <a:ext cx="173037" cy="211138"/>
            </a:xfrm>
            <a:custGeom>
              <a:avLst/>
              <a:gdLst>
                <a:gd name="T0" fmla="*/ 76 w 112"/>
                <a:gd name="T1" fmla="*/ 136 h 136"/>
                <a:gd name="T2" fmla="*/ 110 w 112"/>
                <a:gd name="T3" fmla="*/ 67 h 136"/>
                <a:gd name="T4" fmla="*/ 106 w 112"/>
                <a:gd name="T5" fmla="*/ 27 h 136"/>
                <a:gd name="T6" fmla="*/ 77 w 112"/>
                <a:gd name="T7" fmla="*/ 3 h 136"/>
                <a:gd name="T8" fmla="*/ 56 w 112"/>
                <a:gd name="T9" fmla="*/ 0 h 136"/>
                <a:gd name="T10" fmla="*/ 35 w 112"/>
                <a:gd name="T11" fmla="*/ 3 h 136"/>
                <a:gd name="T12" fmla="*/ 7 w 112"/>
                <a:gd name="T13" fmla="*/ 27 h 136"/>
                <a:gd name="T14" fmla="*/ 2 w 112"/>
                <a:gd name="T15" fmla="*/ 67 h 136"/>
                <a:gd name="T16" fmla="*/ 36 w 112"/>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36">
                  <a:moveTo>
                    <a:pt x="76" y="136"/>
                  </a:moveTo>
                  <a:cubicBezTo>
                    <a:pt x="104" y="124"/>
                    <a:pt x="107" y="92"/>
                    <a:pt x="110" y="67"/>
                  </a:cubicBezTo>
                  <a:cubicBezTo>
                    <a:pt x="112" y="53"/>
                    <a:pt x="112" y="39"/>
                    <a:pt x="106" y="27"/>
                  </a:cubicBezTo>
                  <a:cubicBezTo>
                    <a:pt x="100" y="15"/>
                    <a:pt x="89" y="7"/>
                    <a:pt x="77" y="3"/>
                  </a:cubicBezTo>
                  <a:cubicBezTo>
                    <a:pt x="71" y="1"/>
                    <a:pt x="63" y="0"/>
                    <a:pt x="56" y="0"/>
                  </a:cubicBezTo>
                  <a:cubicBezTo>
                    <a:pt x="49" y="0"/>
                    <a:pt x="42" y="1"/>
                    <a:pt x="35" y="3"/>
                  </a:cubicBezTo>
                  <a:cubicBezTo>
                    <a:pt x="23" y="7"/>
                    <a:pt x="13" y="15"/>
                    <a:pt x="7" y="27"/>
                  </a:cubicBezTo>
                  <a:cubicBezTo>
                    <a:pt x="0" y="39"/>
                    <a:pt x="1" y="53"/>
                    <a:pt x="2" y="67"/>
                  </a:cubicBezTo>
                  <a:cubicBezTo>
                    <a:pt x="5" y="92"/>
                    <a:pt x="8" y="124"/>
                    <a:pt x="36" y="13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36" name="Freeform 440"/>
            <p:cNvSpPr>
              <a:spLocks/>
            </p:cNvSpPr>
            <p:nvPr/>
          </p:nvSpPr>
          <p:spPr bwMode="auto">
            <a:xfrm>
              <a:off x="3421062" y="5003801"/>
              <a:ext cx="111125" cy="31750"/>
            </a:xfrm>
            <a:custGeom>
              <a:avLst/>
              <a:gdLst>
                <a:gd name="T0" fmla="*/ 0 w 72"/>
                <a:gd name="T1" fmla="*/ 20 h 20"/>
                <a:gd name="T2" fmla="*/ 52 w 72"/>
                <a:gd name="T3" fmla="*/ 0 h 20"/>
                <a:gd name="T4" fmla="*/ 72 w 72"/>
                <a:gd name="T5" fmla="*/ 20 h 20"/>
              </a:gdLst>
              <a:ahLst/>
              <a:cxnLst>
                <a:cxn ang="0">
                  <a:pos x="T0" y="T1"/>
                </a:cxn>
                <a:cxn ang="0">
                  <a:pos x="T2" y="T3"/>
                </a:cxn>
                <a:cxn ang="0">
                  <a:pos x="T4" y="T5"/>
                </a:cxn>
              </a:cxnLst>
              <a:rect l="0" t="0" r="r" b="b"/>
              <a:pathLst>
                <a:path w="72" h="20">
                  <a:moveTo>
                    <a:pt x="0" y="20"/>
                  </a:moveTo>
                  <a:cubicBezTo>
                    <a:pt x="40" y="20"/>
                    <a:pt x="48" y="12"/>
                    <a:pt x="52" y="0"/>
                  </a:cubicBezTo>
                  <a:cubicBezTo>
                    <a:pt x="52" y="0"/>
                    <a:pt x="52" y="20"/>
                    <a:pt x="72" y="20"/>
                  </a:cubicBezTo>
                </a:path>
              </a:pathLst>
            </a:custGeom>
            <a:noFill/>
            <a:ln w="11113" cap="sq">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37" name="Freeform 441"/>
            <p:cNvSpPr>
              <a:spLocks/>
            </p:cNvSpPr>
            <p:nvPr/>
          </p:nvSpPr>
          <p:spPr bwMode="auto">
            <a:xfrm>
              <a:off x="3427412" y="5189539"/>
              <a:ext cx="98425" cy="68263"/>
            </a:xfrm>
            <a:custGeom>
              <a:avLst/>
              <a:gdLst>
                <a:gd name="T0" fmla="*/ 0 w 64"/>
                <a:gd name="T1" fmla="*/ 0 h 44"/>
                <a:gd name="T2" fmla="*/ 32 w 64"/>
                <a:gd name="T3" fmla="*/ 44 h 44"/>
                <a:gd name="T4" fmla="*/ 64 w 64"/>
                <a:gd name="T5" fmla="*/ 0 h 44"/>
              </a:gdLst>
              <a:ahLst/>
              <a:cxnLst>
                <a:cxn ang="0">
                  <a:pos x="T0" y="T1"/>
                </a:cxn>
                <a:cxn ang="0">
                  <a:pos x="T2" y="T3"/>
                </a:cxn>
                <a:cxn ang="0">
                  <a:pos x="T4" y="T5"/>
                </a:cxn>
              </a:cxnLst>
              <a:rect l="0" t="0" r="r" b="b"/>
              <a:pathLst>
                <a:path w="64" h="44">
                  <a:moveTo>
                    <a:pt x="0" y="0"/>
                  </a:moveTo>
                  <a:cubicBezTo>
                    <a:pt x="0" y="24"/>
                    <a:pt x="32" y="44"/>
                    <a:pt x="32" y="44"/>
                  </a:cubicBezTo>
                  <a:cubicBezTo>
                    <a:pt x="32" y="44"/>
                    <a:pt x="64" y="24"/>
                    <a:pt x="64"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38" name="Freeform 442"/>
            <p:cNvSpPr>
              <a:spLocks/>
            </p:cNvSpPr>
            <p:nvPr/>
          </p:nvSpPr>
          <p:spPr bwMode="auto">
            <a:xfrm>
              <a:off x="3384550" y="5195889"/>
              <a:ext cx="25400" cy="49213"/>
            </a:xfrm>
            <a:custGeom>
              <a:avLst/>
              <a:gdLst>
                <a:gd name="T0" fmla="*/ 16 w 16"/>
                <a:gd name="T1" fmla="*/ 0 h 32"/>
                <a:gd name="T2" fmla="*/ 4 w 16"/>
                <a:gd name="T3" fmla="*/ 32 h 32"/>
              </a:gdLst>
              <a:ahLst/>
              <a:cxnLst>
                <a:cxn ang="0">
                  <a:pos x="T0" y="T1"/>
                </a:cxn>
                <a:cxn ang="0">
                  <a:pos x="T2" y="T3"/>
                </a:cxn>
              </a:cxnLst>
              <a:rect l="0" t="0" r="r" b="b"/>
              <a:pathLst>
                <a:path w="16" h="32">
                  <a:moveTo>
                    <a:pt x="16" y="0"/>
                  </a:moveTo>
                  <a:cubicBezTo>
                    <a:pt x="0" y="12"/>
                    <a:pt x="4" y="32"/>
                    <a:pt x="4" y="32"/>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39" name="Freeform 443"/>
            <p:cNvSpPr>
              <a:spLocks/>
            </p:cNvSpPr>
            <p:nvPr/>
          </p:nvSpPr>
          <p:spPr bwMode="auto">
            <a:xfrm>
              <a:off x="3348037" y="5245101"/>
              <a:ext cx="85725" cy="85725"/>
            </a:xfrm>
            <a:custGeom>
              <a:avLst/>
              <a:gdLst>
                <a:gd name="T0" fmla="*/ 44 w 56"/>
                <a:gd name="T1" fmla="*/ 56 h 56"/>
                <a:gd name="T2" fmla="*/ 56 w 56"/>
                <a:gd name="T3" fmla="*/ 56 h 56"/>
                <a:gd name="T4" fmla="*/ 56 w 56"/>
                <a:gd name="T5" fmla="*/ 40 h 56"/>
                <a:gd name="T6" fmla="*/ 28 w 56"/>
                <a:gd name="T7" fmla="*/ 0 h 56"/>
                <a:gd name="T8" fmla="*/ 28 w 56"/>
                <a:gd name="T9" fmla="*/ 0 h 56"/>
                <a:gd name="T10" fmla="*/ 28 w 56"/>
                <a:gd name="T11" fmla="*/ 0 h 56"/>
                <a:gd name="T12" fmla="*/ 0 w 56"/>
                <a:gd name="T13" fmla="*/ 40 h 56"/>
                <a:gd name="T14" fmla="*/ 0 w 56"/>
                <a:gd name="T15" fmla="*/ 56 h 56"/>
                <a:gd name="T16" fmla="*/ 12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44" y="56"/>
                  </a:moveTo>
                  <a:cubicBezTo>
                    <a:pt x="56" y="56"/>
                    <a:pt x="56" y="56"/>
                    <a:pt x="56" y="56"/>
                  </a:cubicBezTo>
                  <a:cubicBezTo>
                    <a:pt x="56" y="40"/>
                    <a:pt x="56" y="40"/>
                    <a:pt x="56" y="40"/>
                  </a:cubicBezTo>
                  <a:cubicBezTo>
                    <a:pt x="56" y="22"/>
                    <a:pt x="44" y="0"/>
                    <a:pt x="28" y="0"/>
                  </a:cubicBezTo>
                  <a:cubicBezTo>
                    <a:pt x="28" y="0"/>
                    <a:pt x="28" y="0"/>
                    <a:pt x="28" y="0"/>
                  </a:cubicBezTo>
                  <a:cubicBezTo>
                    <a:pt x="28" y="0"/>
                    <a:pt x="28" y="0"/>
                    <a:pt x="28" y="0"/>
                  </a:cubicBezTo>
                  <a:cubicBezTo>
                    <a:pt x="12" y="0"/>
                    <a:pt x="0" y="22"/>
                    <a:pt x="0" y="40"/>
                  </a:cubicBezTo>
                  <a:cubicBezTo>
                    <a:pt x="0" y="56"/>
                    <a:pt x="0" y="56"/>
                    <a:pt x="0" y="56"/>
                  </a:cubicBezTo>
                  <a:cubicBezTo>
                    <a:pt x="12" y="56"/>
                    <a:pt x="12" y="56"/>
                    <a:pt x="12" y="5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40" name="Freeform 444"/>
            <p:cNvSpPr>
              <a:spLocks/>
            </p:cNvSpPr>
            <p:nvPr/>
          </p:nvSpPr>
          <p:spPr bwMode="auto">
            <a:xfrm>
              <a:off x="3544887" y="5195889"/>
              <a:ext cx="19050" cy="73025"/>
            </a:xfrm>
            <a:custGeom>
              <a:avLst/>
              <a:gdLst>
                <a:gd name="T0" fmla="*/ 0 w 12"/>
                <a:gd name="T1" fmla="*/ 0 h 48"/>
                <a:gd name="T2" fmla="*/ 12 w 12"/>
                <a:gd name="T3" fmla="*/ 40 h 48"/>
                <a:gd name="T4" fmla="*/ 12 w 12"/>
                <a:gd name="T5" fmla="*/ 48 h 48"/>
              </a:gdLst>
              <a:ahLst/>
              <a:cxnLst>
                <a:cxn ang="0">
                  <a:pos x="T0" y="T1"/>
                </a:cxn>
                <a:cxn ang="0">
                  <a:pos x="T2" y="T3"/>
                </a:cxn>
                <a:cxn ang="0">
                  <a:pos x="T4" y="T5"/>
                </a:cxn>
              </a:cxnLst>
              <a:rect l="0" t="0" r="r" b="b"/>
              <a:pathLst>
                <a:path w="12" h="48">
                  <a:moveTo>
                    <a:pt x="0" y="0"/>
                  </a:moveTo>
                  <a:cubicBezTo>
                    <a:pt x="12" y="4"/>
                    <a:pt x="12" y="40"/>
                    <a:pt x="12" y="40"/>
                  </a:cubicBezTo>
                  <a:cubicBezTo>
                    <a:pt x="12" y="48"/>
                    <a:pt x="12" y="48"/>
                    <a:pt x="12" y="48"/>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41" name="Oval 445"/>
            <p:cNvSpPr>
              <a:spLocks noChangeArrowheads="1"/>
            </p:cNvSpPr>
            <p:nvPr/>
          </p:nvSpPr>
          <p:spPr bwMode="auto">
            <a:xfrm>
              <a:off x="3532187" y="5268914"/>
              <a:ext cx="61912" cy="61913"/>
            </a:xfrm>
            <a:prstGeom prst="ellipse">
              <a:avLst/>
            </a:pr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grpSp>
      <p:grpSp>
        <p:nvGrpSpPr>
          <p:cNvPr id="42" name="Group 41"/>
          <p:cNvGrpSpPr/>
          <p:nvPr/>
        </p:nvGrpSpPr>
        <p:grpSpPr>
          <a:xfrm>
            <a:off x="6852046" y="1130577"/>
            <a:ext cx="751707" cy="752574"/>
            <a:chOff x="6076950" y="4968876"/>
            <a:chExt cx="381000" cy="382588"/>
          </a:xfrm>
        </p:grpSpPr>
        <p:sp>
          <p:nvSpPr>
            <p:cNvPr id="43" name="Freeform 612"/>
            <p:cNvSpPr>
              <a:spLocks/>
            </p:cNvSpPr>
            <p:nvPr/>
          </p:nvSpPr>
          <p:spPr bwMode="auto">
            <a:xfrm>
              <a:off x="6076950" y="4994276"/>
              <a:ext cx="141287" cy="49213"/>
            </a:xfrm>
            <a:custGeom>
              <a:avLst/>
              <a:gdLst>
                <a:gd name="T0" fmla="*/ 92 w 92"/>
                <a:gd name="T1" fmla="*/ 24 h 32"/>
                <a:gd name="T2" fmla="*/ 82 w 92"/>
                <a:gd name="T3" fmla="*/ 11 h 32"/>
                <a:gd name="T4" fmla="*/ 57 w 92"/>
                <a:gd name="T5" fmla="*/ 0 h 32"/>
                <a:gd name="T6" fmla="*/ 0 w 92"/>
                <a:gd name="T7" fmla="*/ 0 h 32"/>
                <a:gd name="T8" fmla="*/ 0 w 92"/>
                <a:gd name="T9" fmla="*/ 0 h 32"/>
                <a:gd name="T10" fmla="*/ 32 w 92"/>
                <a:gd name="T11" fmla="*/ 32 h 32"/>
                <a:gd name="T12" fmla="*/ 60 w 9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2" h="32">
                  <a:moveTo>
                    <a:pt x="92" y="24"/>
                  </a:moveTo>
                  <a:cubicBezTo>
                    <a:pt x="82" y="11"/>
                    <a:pt x="82" y="11"/>
                    <a:pt x="82" y="11"/>
                  </a:cubicBezTo>
                  <a:cubicBezTo>
                    <a:pt x="76" y="4"/>
                    <a:pt x="67" y="0"/>
                    <a:pt x="57" y="0"/>
                  </a:cubicBezTo>
                  <a:cubicBezTo>
                    <a:pt x="0" y="0"/>
                    <a:pt x="0" y="0"/>
                    <a:pt x="0" y="0"/>
                  </a:cubicBezTo>
                  <a:cubicBezTo>
                    <a:pt x="0" y="0"/>
                    <a:pt x="0" y="0"/>
                    <a:pt x="0" y="0"/>
                  </a:cubicBezTo>
                  <a:cubicBezTo>
                    <a:pt x="0" y="17"/>
                    <a:pt x="15" y="32"/>
                    <a:pt x="32" y="32"/>
                  </a:cubicBezTo>
                  <a:cubicBezTo>
                    <a:pt x="60" y="32"/>
                    <a:pt x="60" y="32"/>
                    <a:pt x="60" y="3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44" name="Freeform 613"/>
            <p:cNvSpPr>
              <a:spLocks/>
            </p:cNvSpPr>
            <p:nvPr/>
          </p:nvSpPr>
          <p:spPr bwMode="auto">
            <a:xfrm>
              <a:off x="6108700" y="5043488"/>
              <a:ext cx="36512" cy="36513"/>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0" y="13"/>
                    <a:pt x="11" y="24"/>
                    <a:pt x="24" y="24"/>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45" name="Freeform 614"/>
            <p:cNvSpPr>
              <a:spLocks/>
            </p:cNvSpPr>
            <p:nvPr/>
          </p:nvSpPr>
          <p:spPr bwMode="auto">
            <a:xfrm>
              <a:off x="6316663" y="4994276"/>
              <a:ext cx="141287" cy="49213"/>
            </a:xfrm>
            <a:custGeom>
              <a:avLst/>
              <a:gdLst>
                <a:gd name="T0" fmla="*/ 0 w 92"/>
                <a:gd name="T1" fmla="*/ 24 h 32"/>
                <a:gd name="T2" fmla="*/ 11 w 92"/>
                <a:gd name="T3" fmla="*/ 11 h 32"/>
                <a:gd name="T4" fmla="*/ 35 w 92"/>
                <a:gd name="T5" fmla="*/ 0 h 32"/>
                <a:gd name="T6" fmla="*/ 92 w 92"/>
                <a:gd name="T7" fmla="*/ 0 h 32"/>
                <a:gd name="T8" fmla="*/ 92 w 92"/>
                <a:gd name="T9" fmla="*/ 0 h 32"/>
                <a:gd name="T10" fmla="*/ 60 w 92"/>
                <a:gd name="T11" fmla="*/ 32 h 32"/>
                <a:gd name="T12" fmla="*/ 32 w 9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2" h="32">
                  <a:moveTo>
                    <a:pt x="0" y="24"/>
                  </a:moveTo>
                  <a:cubicBezTo>
                    <a:pt x="11" y="11"/>
                    <a:pt x="11" y="11"/>
                    <a:pt x="11" y="11"/>
                  </a:cubicBezTo>
                  <a:cubicBezTo>
                    <a:pt x="17" y="4"/>
                    <a:pt x="26" y="0"/>
                    <a:pt x="35" y="0"/>
                  </a:cubicBezTo>
                  <a:cubicBezTo>
                    <a:pt x="92" y="0"/>
                    <a:pt x="92" y="0"/>
                    <a:pt x="92" y="0"/>
                  </a:cubicBezTo>
                  <a:cubicBezTo>
                    <a:pt x="92" y="0"/>
                    <a:pt x="92" y="0"/>
                    <a:pt x="92" y="0"/>
                  </a:cubicBezTo>
                  <a:cubicBezTo>
                    <a:pt x="92" y="17"/>
                    <a:pt x="78" y="32"/>
                    <a:pt x="60" y="32"/>
                  </a:cubicBezTo>
                  <a:cubicBezTo>
                    <a:pt x="32" y="32"/>
                    <a:pt x="32" y="32"/>
                    <a:pt x="32" y="3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46" name="Freeform 615"/>
            <p:cNvSpPr>
              <a:spLocks/>
            </p:cNvSpPr>
            <p:nvPr/>
          </p:nvSpPr>
          <p:spPr bwMode="auto">
            <a:xfrm>
              <a:off x="6391275" y="5043488"/>
              <a:ext cx="36512" cy="36513"/>
            </a:xfrm>
            <a:custGeom>
              <a:avLst/>
              <a:gdLst>
                <a:gd name="T0" fmla="*/ 24 w 24"/>
                <a:gd name="T1" fmla="*/ 0 h 24"/>
                <a:gd name="T2" fmla="*/ 0 w 24"/>
                <a:gd name="T3" fmla="*/ 24 h 24"/>
              </a:gdLst>
              <a:ahLst/>
              <a:cxnLst>
                <a:cxn ang="0">
                  <a:pos x="T0" y="T1"/>
                </a:cxn>
                <a:cxn ang="0">
                  <a:pos x="T2" y="T3"/>
                </a:cxn>
              </a:cxnLst>
              <a:rect l="0" t="0" r="r" b="b"/>
              <a:pathLst>
                <a:path w="24" h="24">
                  <a:moveTo>
                    <a:pt x="24" y="0"/>
                  </a:moveTo>
                  <a:cubicBezTo>
                    <a:pt x="24" y="13"/>
                    <a:pt x="13" y="24"/>
                    <a:pt x="0" y="24"/>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47" name="Line 616"/>
            <p:cNvSpPr>
              <a:spLocks noChangeShapeType="1"/>
            </p:cNvSpPr>
            <p:nvPr/>
          </p:nvSpPr>
          <p:spPr bwMode="auto">
            <a:xfrm>
              <a:off x="6267450" y="5030788"/>
              <a:ext cx="0" cy="111125"/>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48" name="Line 617"/>
            <p:cNvSpPr>
              <a:spLocks noChangeShapeType="1"/>
            </p:cNvSpPr>
            <p:nvPr/>
          </p:nvSpPr>
          <p:spPr bwMode="auto">
            <a:xfrm>
              <a:off x="6267450" y="5184776"/>
              <a:ext cx="0" cy="3016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49" name="Line 618"/>
            <p:cNvSpPr>
              <a:spLocks noChangeShapeType="1"/>
            </p:cNvSpPr>
            <p:nvPr/>
          </p:nvSpPr>
          <p:spPr bwMode="auto">
            <a:xfrm>
              <a:off x="6267450" y="5253038"/>
              <a:ext cx="0" cy="3016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50" name="Line 619"/>
            <p:cNvSpPr>
              <a:spLocks noChangeShapeType="1"/>
            </p:cNvSpPr>
            <p:nvPr/>
          </p:nvSpPr>
          <p:spPr bwMode="auto">
            <a:xfrm>
              <a:off x="6267450" y="5314951"/>
              <a:ext cx="0" cy="3651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51" name="Oval 620"/>
            <p:cNvSpPr>
              <a:spLocks noChangeArrowheads="1"/>
            </p:cNvSpPr>
            <p:nvPr/>
          </p:nvSpPr>
          <p:spPr bwMode="auto">
            <a:xfrm>
              <a:off x="6237288" y="4968876"/>
              <a:ext cx="61912" cy="61913"/>
            </a:xfrm>
            <a:prstGeom prst="ellipse">
              <a:avLst/>
            </a:pr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52" name="Freeform 621"/>
            <p:cNvSpPr>
              <a:spLocks/>
            </p:cNvSpPr>
            <p:nvPr/>
          </p:nvSpPr>
          <p:spPr bwMode="auto">
            <a:xfrm>
              <a:off x="6218238" y="5246688"/>
              <a:ext cx="80962" cy="92075"/>
            </a:xfrm>
            <a:custGeom>
              <a:avLst/>
              <a:gdLst>
                <a:gd name="T0" fmla="*/ 1 w 52"/>
                <a:gd name="T1" fmla="*/ 0 h 60"/>
                <a:gd name="T2" fmla="*/ 0 w 52"/>
                <a:gd name="T3" fmla="*/ 3 h 60"/>
                <a:gd name="T4" fmla="*/ 0 w 52"/>
                <a:gd name="T5" fmla="*/ 4 h 60"/>
                <a:gd name="T6" fmla="*/ 16 w 52"/>
                <a:gd name="T7" fmla="*/ 22 h 60"/>
                <a:gd name="T8" fmla="*/ 38 w 52"/>
                <a:gd name="T9" fmla="*/ 25 h 60"/>
                <a:gd name="T10" fmla="*/ 52 w 52"/>
                <a:gd name="T11" fmla="*/ 42 h 60"/>
                <a:gd name="T12" fmla="*/ 52 w 52"/>
                <a:gd name="T13" fmla="*/ 42 h 60"/>
                <a:gd name="T14" fmla="*/ 35 w 52"/>
                <a:gd name="T15" fmla="*/ 60 h 60"/>
                <a:gd name="T16" fmla="*/ 32 w 52"/>
                <a:gd name="T17" fmla="*/ 60 h 60"/>
                <a:gd name="T18" fmla="*/ 12 w 52"/>
                <a:gd name="T19"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60">
                  <a:moveTo>
                    <a:pt x="1" y="0"/>
                  </a:moveTo>
                  <a:cubicBezTo>
                    <a:pt x="0" y="1"/>
                    <a:pt x="0" y="2"/>
                    <a:pt x="0" y="3"/>
                  </a:cubicBezTo>
                  <a:cubicBezTo>
                    <a:pt x="0" y="4"/>
                    <a:pt x="0" y="4"/>
                    <a:pt x="0" y="4"/>
                  </a:cubicBezTo>
                  <a:cubicBezTo>
                    <a:pt x="0" y="13"/>
                    <a:pt x="7" y="21"/>
                    <a:pt x="16" y="22"/>
                  </a:cubicBezTo>
                  <a:cubicBezTo>
                    <a:pt x="38" y="25"/>
                    <a:pt x="38" y="25"/>
                    <a:pt x="38" y="25"/>
                  </a:cubicBezTo>
                  <a:cubicBezTo>
                    <a:pt x="46" y="27"/>
                    <a:pt x="52" y="34"/>
                    <a:pt x="52" y="42"/>
                  </a:cubicBezTo>
                  <a:cubicBezTo>
                    <a:pt x="52" y="42"/>
                    <a:pt x="52" y="42"/>
                    <a:pt x="52" y="42"/>
                  </a:cubicBezTo>
                  <a:cubicBezTo>
                    <a:pt x="52" y="52"/>
                    <a:pt x="44" y="60"/>
                    <a:pt x="35" y="60"/>
                  </a:cubicBezTo>
                  <a:cubicBezTo>
                    <a:pt x="32" y="60"/>
                    <a:pt x="32" y="60"/>
                    <a:pt x="32" y="60"/>
                  </a:cubicBezTo>
                  <a:cubicBezTo>
                    <a:pt x="21" y="60"/>
                    <a:pt x="12" y="50"/>
                    <a:pt x="12" y="39"/>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53" name="Line 622"/>
            <p:cNvSpPr>
              <a:spLocks noChangeShapeType="1"/>
            </p:cNvSpPr>
            <p:nvPr/>
          </p:nvSpPr>
          <p:spPr bwMode="auto">
            <a:xfrm>
              <a:off x="6205538" y="5067301"/>
              <a:ext cx="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54" name="Freeform 623"/>
            <p:cNvSpPr>
              <a:spLocks/>
            </p:cNvSpPr>
            <p:nvPr/>
          </p:nvSpPr>
          <p:spPr bwMode="auto">
            <a:xfrm>
              <a:off x="6169025" y="5067301"/>
              <a:ext cx="166687" cy="139700"/>
            </a:xfrm>
            <a:custGeom>
              <a:avLst/>
              <a:gdLst>
                <a:gd name="T0" fmla="*/ 100 w 108"/>
                <a:gd name="T1" fmla="*/ 90 h 90"/>
                <a:gd name="T2" fmla="*/ 108 w 108"/>
                <a:gd name="T3" fmla="*/ 74 h 90"/>
                <a:gd name="T4" fmla="*/ 108 w 108"/>
                <a:gd name="T5" fmla="*/ 74 h 90"/>
                <a:gd name="T6" fmla="*/ 90 w 108"/>
                <a:gd name="T7" fmla="*/ 54 h 90"/>
                <a:gd name="T8" fmla="*/ 21 w 108"/>
                <a:gd name="T9" fmla="*/ 46 h 90"/>
                <a:gd name="T10" fmla="*/ 0 w 108"/>
                <a:gd name="T11" fmla="*/ 22 h 90"/>
                <a:gd name="T12" fmla="*/ 22 w 108"/>
                <a:gd name="T13" fmla="*/ 0 h 90"/>
                <a:gd name="T14" fmla="*/ 42 w 108"/>
                <a:gd name="T15" fmla="*/ 1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90">
                  <a:moveTo>
                    <a:pt x="100" y="90"/>
                  </a:moveTo>
                  <a:cubicBezTo>
                    <a:pt x="105" y="87"/>
                    <a:pt x="108" y="81"/>
                    <a:pt x="108" y="74"/>
                  </a:cubicBezTo>
                  <a:cubicBezTo>
                    <a:pt x="108" y="74"/>
                    <a:pt x="108" y="74"/>
                    <a:pt x="108" y="74"/>
                  </a:cubicBezTo>
                  <a:cubicBezTo>
                    <a:pt x="108" y="63"/>
                    <a:pt x="100" y="55"/>
                    <a:pt x="90" y="54"/>
                  </a:cubicBezTo>
                  <a:cubicBezTo>
                    <a:pt x="21" y="46"/>
                    <a:pt x="21" y="46"/>
                    <a:pt x="21" y="46"/>
                  </a:cubicBezTo>
                  <a:cubicBezTo>
                    <a:pt x="8" y="44"/>
                    <a:pt x="0" y="34"/>
                    <a:pt x="0" y="22"/>
                  </a:cubicBezTo>
                  <a:cubicBezTo>
                    <a:pt x="0" y="9"/>
                    <a:pt x="10" y="0"/>
                    <a:pt x="22" y="0"/>
                  </a:cubicBezTo>
                  <a:cubicBezTo>
                    <a:pt x="31" y="0"/>
                    <a:pt x="38" y="4"/>
                    <a:pt x="42" y="1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55" name="Freeform 624"/>
            <p:cNvSpPr>
              <a:spLocks/>
            </p:cNvSpPr>
            <p:nvPr/>
          </p:nvSpPr>
          <p:spPr bwMode="auto">
            <a:xfrm>
              <a:off x="6303963" y="5067301"/>
              <a:ext cx="61912" cy="68263"/>
            </a:xfrm>
            <a:custGeom>
              <a:avLst/>
              <a:gdLst>
                <a:gd name="T0" fmla="*/ 28 w 41"/>
                <a:gd name="T1" fmla="*/ 44 h 44"/>
                <a:gd name="T2" fmla="*/ 41 w 41"/>
                <a:gd name="T3" fmla="*/ 22 h 44"/>
                <a:gd name="T4" fmla="*/ 19 w 41"/>
                <a:gd name="T5" fmla="*/ 0 h 44"/>
                <a:gd name="T6" fmla="*/ 0 w 41"/>
                <a:gd name="T7" fmla="*/ 12 h 44"/>
              </a:gdLst>
              <a:ahLst/>
              <a:cxnLst>
                <a:cxn ang="0">
                  <a:pos x="T0" y="T1"/>
                </a:cxn>
                <a:cxn ang="0">
                  <a:pos x="T2" y="T3"/>
                </a:cxn>
                <a:cxn ang="0">
                  <a:pos x="T4" y="T5"/>
                </a:cxn>
                <a:cxn ang="0">
                  <a:pos x="T6" y="T7"/>
                </a:cxn>
              </a:cxnLst>
              <a:rect l="0" t="0" r="r" b="b"/>
              <a:pathLst>
                <a:path w="41" h="44">
                  <a:moveTo>
                    <a:pt x="28" y="44"/>
                  </a:moveTo>
                  <a:cubicBezTo>
                    <a:pt x="36" y="39"/>
                    <a:pt x="41" y="31"/>
                    <a:pt x="41" y="22"/>
                  </a:cubicBezTo>
                  <a:cubicBezTo>
                    <a:pt x="41" y="9"/>
                    <a:pt x="31" y="0"/>
                    <a:pt x="19" y="0"/>
                  </a:cubicBezTo>
                  <a:cubicBezTo>
                    <a:pt x="11" y="0"/>
                    <a:pt x="3" y="4"/>
                    <a:pt x="0" y="1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56" name="Freeform 625"/>
            <p:cNvSpPr>
              <a:spLocks/>
            </p:cNvSpPr>
            <p:nvPr/>
          </p:nvSpPr>
          <p:spPr bwMode="auto">
            <a:xfrm>
              <a:off x="6194425" y="5165726"/>
              <a:ext cx="122237" cy="103188"/>
            </a:xfrm>
            <a:custGeom>
              <a:avLst/>
              <a:gdLst>
                <a:gd name="T0" fmla="*/ 3 w 80"/>
                <a:gd name="T1" fmla="*/ 0 h 67"/>
                <a:gd name="T2" fmla="*/ 0 w 80"/>
                <a:gd name="T3" fmla="*/ 10 h 67"/>
                <a:gd name="T4" fmla="*/ 0 w 80"/>
                <a:gd name="T5" fmla="*/ 10 h 67"/>
                <a:gd name="T6" fmla="*/ 18 w 80"/>
                <a:gd name="T7" fmla="*/ 30 h 67"/>
                <a:gd name="T8" fmla="*/ 64 w 80"/>
                <a:gd name="T9" fmla="*/ 37 h 67"/>
                <a:gd name="T10" fmla="*/ 80 w 80"/>
                <a:gd name="T11" fmla="*/ 56 h 67"/>
                <a:gd name="T12" fmla="*/ 80 w 80"/>
                <a:gd name="T13" fmla="*/ 56 h 67"/>
                <a:gd name="T14" fmla="*/ 76 w 80"/>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67">
                  <a:moveTo>
                    <a:pt x="3" y="0"/>
                  </a:moveTo>
                  <a:cubicBezTo>
                    <a:pt x="1" y="3"/>
                    <a:pt x="0" y="6"/>
                    <a:pt x="0" y="10"/>
                  </a:cubicBezTo>
                  <a:cubicBezTo>
                    <a:pt x="0" y="10"/>
                    <a:pt x="0" y="10"/>
                    <a:pt x="0" y="10"/>
                  </a:cubicBezTo>
                  <a:cubicBezTo>
                    <a:pt x="0" y="20"/>
                    <a:pt x="8" y="29"/>
                    <a:pt x="18" y="30"/>
                  </a:cubicBezTo>
                  <a:cubicBezTo>
                    <a:pt x="64" y="37"/>
                    <a:pt x="64" y="37"/>
                    <a:pt x="64" y="37"/>
                  </a:cubicBezTo>
                  <a:cubicBezTo>
                    <a:pt x="73" y="38"/>
                    <a:pt x="80" y="46"/>
                    <a:pt x="80" y="56"/>
                  </a:cubicBezTo>
                  <a:cubicBezTo>
                    <a:pt x="80" y="56"/>
                    <a:pt x="80" y="56"/>
                    <a:pt x="80" y="56"/>
                  </a:cubicBezTo>
                  <a:cubicBezTo>
                    <a:pt x="80" y="60"/>
                    <a:pt x="79" y="64"/>
                    <a:pt x="76" y="67"/>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grpSp>
    </p:spTree>
    <p:extLst>
      <p:ext uri="{BB962C8B-B14F-4D97-AF65-F5344CB8AC3E}">
        <p14:creationId xmlns:p14="http://schemas.microsoft.com/office/powerpoint/2010/main" val="2326695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p:txBody>
          <a:bodyPr/>
          <a:lstStyle/>
          <a:p>
            <a:pPr>
              <a:spcBef>
                <a:spcPts val="900"/>
              </a:spcBef>
              <a:buClr>
                <a:schemeClr val="accent2"/>
              </a:buClr>
              <a:defRPr/>
            </a:pPr>
            <a:endParaRPr lang="en-US" dirty="0"/>
          </a:p>
          <a:p>
            <a:pPr>
              <a:spcBef>
                <a:spcPts val="900"/>
              </a:spcBef>
              <a:buClr>
                <a:schemeClr val="accent2"/>
              </a:buClr>
              <a:defRPr/>
            </a:pPr>
            <a:endParaRPr lang="en-US" dirty="0"/>
          </a:p>
          <a:p>
            <a:pPr>
              <a:spcBef>
                <a:spcPts val="900"/>
              </a:spcBef>
              <a:buClr>
                <a:schemeClr val="accent2"/>
              </a:buClr>
              <a:defRPr/>
            </a:pPr>
            <a:endParaRPr lang="en-US" dirty="0"/>
          </a:p>
          <a:p>
            <a:pPr>
              <a:spcBef>
                <a:spcPts val="900"/>
              </a:spcBef>
              <a:buClr>
                <a:schemeClr val="accent2"/>
              </a:buClr>
              <a:defRPr/>
            </a:pPr>
            <a:endParaRPr lang="en-US" dirty="0"/>
          </a:p>
          <a:p>
            <a:pPr>
              <a:lnSpc>
                <a:spcPts val="0"/>
              </a:lnSpc>
              <a:spcBef>
                <a:spcPts val="900"/>
              </a:spcBef>
              <a:buClr>
                <a:schemeClr val="accent2"/>
              </a:buClr>
              <a:defRPr/>
            </a:pPr>
            <a:endParaRPr lang="en-US" dirty="0"/>
          </a:p>
          <a:p>
            <a:pPr>
              <a:spcBef>
                <a:spcPts val="900"/>
              </a:spcBef>
              <a:buClr>
                <a:schemeClr val="accent2"/>
              </a:buClr>
              <a:defRPr/>
            </a:pPr>
            <a:endParaRPr lang="en-US" dirty="0"/>
          </a:p>
        </p:txBody>
      </p:sp>
      <p:sp>
        <p:nvSpPr>
          <p:cNvPr id="6" name="Title 5"/>
          <p:cNvSpPr>
            <a:spLocks noGrp="1"/>
          </p:cNvSpPr>
          <p:nvPr>
            <p:ph type="title"/>
          </p:nvPr>
        </p:nvSpPr>
        <p:spPr/>
        <p:txBody>
          <a:bodyPr/>
          <a:lstStyle/>
          <a:p>
            <a:r>
              <a:rPr lang="en-US" dirty="0">
                <a:latin typeface="Raleway" panose="020B0503030101060003" pitchFamily="34" charset="0"/>
              </a:rPr>
              <a:t>Kepro at a Glance</a:t>
            </a:r>
          </a:p>
        </p:txBody>
      </p:sp>
      <p:sp>
        <p:nvSpPr>
          <p:cNvPr id="2" name="Slide Number Placeholder 1"/>
          <p:cNvSpPr>
            <a:spLocks noGrp="1"/>
          </p:cNvSpPr>
          <p:nvPr>
            <p:ph type="sldNum" sz="quarter" idx="10"/>
          </p:nvPr>
        </p:nvSpPr>
        <p:spPr/>
        <p:txBody>
          <a:body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4</a:t>
            </a:fld>
            <a:endParaRPr lang="en-US" dirty="0"/>
          </a:p>
        </p:txBody>
      </p:sp>
      <p:sp>
        <p:nvSpPr>
          <p:cNvPr id="3" name="Footer Placeholder 2"/>
          <p:cNvSpPr>
            <a:spLocks noGrp="1"/>
          </p:cNvSpPr>
          <p:nvPr>
            <p:ph type="ftr" sz="quarter" idx="4294967295"/>
          </p:nvPr>
        </p:nvSpPr>
        <p:spPr>
          <a:xfrm>
            <a:off x="7807492" y="6391275"/>
            <a:ext cx="3790950" cy="295275"/>
          </a:xfrm>
          <a:prstGeom prst="rect">
            <a:avLst/>
          </a:prstGeom>
        </p:spPr>
        <p:txBody>
          <a:bodyPr/>
          <a:lstStyle/>
          <a:p>
            <a:r>
              <a:rPr lang="en-US" dirty="0">
                <a:solidFill>
                  <a:schemeClr val="tx2"/>
                </a:solidFill>
              </a:rPr>
              <a:t>Provider Education 2022</a:t>
            </a:r>
          </a:p>
        </p:txBody>
      </p:sp>
      <p:sp>
        <p:nvSpPr>
          <p:cNvPr id="57" name="TextBox 56">
            <a:extLst>
              <a:ext uri="{FF2B5EF4-FFF2-40B4-BE49-F238E27FC236}">
                <a16:creationId xmlns:a16="http://schemas.microsoft.com/office/drawing/2014/main" id="{6D5C91F7-5181-4D25-BF03-6ADF3242FB54}"/>
              </a:ext>
            </a:extLst>
          </p:cNvPr>
          <p:cNvSpPr txBox="1"/>
          <p:nvPr/>
        </p:nvSpPr>
        <p:spPr>
          <a:xfrm>
            <a:off x="413844" y="1011300"/>
            <a:ext cx="11473356" cy="1754326"/>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tx2"/>
                </a:solidFill>
                <a:latin typeface="Raleway" panose="020B0503030101060003" pitchFamily="34" charset="0"/>
              </a:rPr>
              <a:t>Currently servicing 250 state, federal and employer clients</a:t>
            </a:r>
          </a:p>
          <a:p>
            <a:pPr marL="285750" indent="-285750">
              <a:buFont typeface="Arial" panose="020B0604020202020204" pitchFamily="34" charset="0"/>
              <a:buChar char="•"/>
            </a:pPr>
            <a:r>
              <a:rPr lang="en-US" dirty="0">
                <a:solidFill>
                  <a:schemeClr val="tx2"/>
                </a:solidFill>
                <a:latin typeface="Raleway" panose="020B0503030101060003" pitchFamily="34" charset="0"/>
              </a:rPr>
              <a:t>URAC accredited in UM, CM, DM, &amp; IRO</a:t>
            </a:r>
          </a:p>
          <a:p>
            <a:pPr marL="285750" indent="-285750">
              <a:buFont typeface="Arial" panose="020B0604020202020204" pitchFamily="34" charset="0"/>
              <a:buChar char="•"/>
            </a:pPr>
            <a:r>
              <a:rPr lang="en-US" dirty="0">
                <a:solidFill>
                  <a:schemeClr val="tx2"/>
                </a:solidFill>
                <a:latin typeface="Raleway" panose="020B0503030101060003" pitchFamily="34" charset="0"/>
              </a:rPr>
              <a:t>14 offices and more than 1,000 employees</a:t>
            </a:r>
          </a:p>
          <a:p>
            <a:pPr marL="285750" indent="-285750">
              <a:buFont typeface="Arial" panose="020B0604020202020204" pitchFamily="34" charset="0"/>
              <a:buChar char="•"/>
            </a:pPr>
            <a:r>
              <a:rPr lang="en-US" dirty="0">
                <a:solidFill>
                  <a:schemeClr val="tx2"/>
                </a:solidFill>
                <a:latin typeface="Raleway" panose="020B0503030101060003" pitchFamily="34" charset="0"/>
              </a:rPr>
              <a:t>Over 3,000 credentialed physicians and 500 clinicians on our Advisory and Review panel</a:t>
            </a:r>
          </a:p>
          <a:p>
            <a:pPr marL="285750" indent="-285750">
              <a:buFont typeface="Arial" panose="020B0604020202020204" pitchFamily="34" charset="0"/>
              <a:buChar char="•"/>
            </a:pPr>
            <a:r>
              <a:rPr lang="en-US" dirty="0">
                <a:solidFill>
                  <a:schemeClr val="tx2"/>
                </a:solidFill>
                <a:latin typeface="Raleway" panose="020B0503030101060003" pitchFamily="34" charset="0"/>
              </a:rPr>
              <a:t>Currently holds both QIO and QIO-like designations</a:t>
            </a:r>
          </a:p>
          <a:p>
            <a:pPr marL="285750" indent="-285750">
              <a:buFont typeface="Arial" panose="020B0604020202020204" pitchFamily="34" charset="0"/>
              <a:buChar char="•"/>
            </a:pPr>
            <a:r>
              <a:rPr lang="en-US" dirty="0">
                <a:solidFill>
                  <a:schemeClr val="tx2"/>
                </a:solidFill>
                <a:latin typeface="Raleway" panose="020B0503030101060003" pitchFamily="34" charset="0"/>
              </a:rPr>
              <a:t>Kepro provides Care Management, Quality Oversight, and Assessments, Eligibility &amp; Enrollment services</a:t>
            </a:r>
          </a:p>
        </p:txBody>
      </p:sp>
    </p:spTree>
    <p:extLst>
      <p:ext uri="{BB962C8B-B14F-4D97-AF65-F5344CB8AC3E}">
        <p14:creationId xmlns:p14="http://schemas.microsoft.com/office/powerpoint/2010/main" val="94033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solidFill>
                  <a:schemeClr val="tx2"/>
                </a:solidFill>
                <a:latin typeface="Open Sans" charset="0"/>
                <a:ea typeface="Open Sans" charset="0"/>
                <a:cs typeface="Open Sans" charset="0"/>
              </a:rPr>
              <a:t>Page </a:t>
            </a:r>
            <a:fld id="{C6C8BDDB-1AA9-4CDC-80A0-B0BF343FFE1A}" type="slidenum">
              <a:rPr lang="en-US" smtClean="0">
                <a:solidFill>
                  <a:schemeClr val="tx2"/>
                </a:solidFill>
                <a:latin typeface="Open Sans" charset="0"/>
                <a:ea typeface="Open Sans" charset="0"/>
                <a:cs typeface="Open Sans" charset="0"/>
              </a:rPr>
              <a:pPr/>
              <a:t>5</a:t>
            </a:fld>
            <a:endParaRPr lang="en-US" dirty="0">
              <a:solidFill>
                <a:schemeClr val="tx2"/>
              </a:solidFill>
            </a:endParaRPr>
          </a:p>
        </p:txBody>
      </p:sp>
      <p:sp>
        <p:nvSpPr>
          <p:cNvPr id="5" name="Text Placeholder 4"/>
          <p:cNvSpPr>
            <a:spLocks noGrp="1"/>
          </p:cNvSpPr>
          <p:nvPr>
            <p:ph type="body" sz="half" idx="17"/>
          </p:nvPr>
        </p:nvSpPr>
        <p:spPr>
          <a:xfrm>
            <a:off x="8081335" y="916577"/>
            <a:ext cx="3581276" cy="865178"/>
          </a:xfrm>
        </p:spPr>
        <p:txBody>
          <a:bodyPr/>
          <a:lstStyle/>
          <a:p>
            <a:pPr>
              <a:lnSpc>
                <a:spcPct val="100000"/>
              </a:lnSpc>
              <a:spcBef>
                <a:spcPts val="900"/>
              </a:spcBef>
              <a:buClr>
                <a:schemeClr val="accent2"/>
              </a:buClr>
              <a:defRPr/>
            </a:pPr>
            <a:r>
              <a:rPr lang="en-US" dirty="0">
                <a:solidFill>
                  <a:schemeClr val="tx2"/>
                </a:solidFill>
              </a:rPr>
              <a:t>Kepro has held a contract with SCDHHS for Utilization Management and quality of care services since 2012. </a:t>
            </a:r>
          </a:p>
        </p:txBody>
      </p:sp>
      <p:sp>
        <p:nvSpPr>
          <p:cNvPr id="6" name="Title 5"/>
          <p:cNvSpPr>
            <a:spLocks noGrp="1"/>
          </p:cNvSpPr>
          <p:nvPr>
            <p:ph type="title"/>
          </p:nvPr>
        </p:nvSpPr>
        <p:spPr>
          <a:xfrm>
            <a:off x="240632" y="1719207"/>
            <a:ext cx="5367168" cy="926691"/>
          </a:xfrm>
        </p:spPr>
        <p:txBody>
          <a:bodyPr/>
          <a:lstStyle/>
          <a:p>
            <a:r>
              <a:rPr lang="en-US" dirty="0"/>
              <a:t>Kepro and SCDHHS Relationship</a:t>
            </a:r>
          </a:p>
        </p:txBody>
      </p:sp>
      <p:sp>
        <p:nvSpPr>
          <p:cNvPr id="9" name="Text Placeholder 8"/>
          <p:cNvSpPr>
            <a:spLocks noGrp="1"/>
          </p:cNvSpPr>
          <p:nvPr>
            <p:ph type="body" sz="half" idx="26"/>
          </p:nvPr>
        </p:nvSpPr>
        <p:spPr>
          <a:xfrm>
            <a:off x="8067389" y="2748139"/>
            <a:ext cx="3900021" cy="692492"/>
          </a:xfrm>
        </p:spPr>
        <p:txBody>
          <a:bodyPr/>
          <a:lstStyle/>
          <a:p>
            <a:pPr>
              <a:spcBef>
                <a:spcPts val="900"/>
              </a:spcBef>
              <a:buClr>
                <a:schemeClr val="accent2"/>
              </a:buClr>
              <a:defRPr/>
            </a:pPr>
            <a:r>
              <a:rPr lang="en-US" dirty="0">
                <a:solidFill>
                  <a:schemeClr val="tx2"/>
                </a:solidFill>
              </a:rPr>
              <a:t>Addition of New Programs / Service Lines in 2019 -2021</a:t>
            </a:r>
          </a:p>
          <a:p>
            <a:pPr marL="285750" indent="-285750">
              <a:spcBef>
                <a:spcPts val="900"/>
              </a:spcBef>
              <a:buClr>
                <a:schemeClr val="accent2"/>
              </a:buClr>
              <a:buFont typeface="Arial" panose="020B0604020202020204" pitchFamily="34" charset="0"/>
              <a:buChar char="•"/>
              <a:defRPr/>
            </a:pPr>
            <a:r>
              <a:rPr lang="en-US" dirty="0">
                <a:solidFill>
                  <a:schemeClr val="tx2"/>
                </a:solidFill>
              </a:rPr>
              <a:t>BRCA</a:t>
            </a:r>
          </a:p>
          <a:p>
            <a:pPr marL="285750" indent="-285750">
              <a:spcBef>
                <a:spcPts val="900"/>
              </a:spcBef>
              <a:buClr>
                <a:schemeClr val="accent2"/>
              </a:buClr>
              <a:buFont typeface="Arial" panose="020B0604020202020204" pitchFamily="34" charset="0"/>
              <a:buChar char="•"/>
              <a:defRPr/>
            </a:pPr>
            <a:r>
              <a:rPr lang="en-US" dirty="0">
                <a:solidFill>
                  <a:schemeClr val="tx2"/>
                </a:solidFill>
              </a:rPr>
              <a:t>Fetal DNA</a:t>
            </a:r>
          </a:p>
          <a:p>
            <a:pPr marL="285750" indent="-285750">
              <a:spcBef>
                <a:spcPts val="900"/>
              </a:spcBef>
              <a:buClr>
                <a:schemeClr val="accent2"/>
              </a:buClr>
              <a:buFont typeface="Arial" panose="020B0604020202020204" pitchFamily="34" charset="0"/>
              <a:buChar char="•"/>
              <a:defRPr/>
            </a:pPr>
            <a:r>
              <a:rPr lang="en-US" dirty="0">
                <a:solidFill>
                  <a:schemeClr val="tx2"/>
                </a:solidFill>
              </a:rPr>
              <a:t>Hospice therapies </a:t>
            </a:r>
          </a:p>
          <a:p>
            <a:pPr marL="285750" indent="-285750">
              <a:spcBef>
                <a:spcPts val="900"/>
              </a:spcBef>
              <a:buClr>
                <a:schemeClr val="accent2"/>
              </a:buClr>
              <a:buFont typeface="Arial" panose="020B0604020202020204" pitchFamily="34" charset="0"/>
              <a:buChar char="•"/>
              <a:defRPr/>
            </a:pPr>
            <a:r>
              <a:rPr lang="en-US" dirty="0">
                <a:solidFill>
                  <a:schemeClr val="tx2"/>
                </a:solidFill>
              </a:rPr>
              <a:t>ASD</a:t>
            </a:r>
          </a:p>
          <a:p>
            <a:pPr>
              <a:spcBef>
                <a:spcPts val="900"/>
              </a:spcBef>
              <a:buClr>
                <a:schemeClr val="accent2"/>
              </a:buClr>
              <a:defRPr/>
            </a:pPr>
            <a:endParaRPr lang="en-US" dirty="0">
              <a:solidFill>
                <a:schemeClr val="tx2"/>
              </a:solidFill>
            </a:endParaRPr>
          </a:p>
          <a:p>
            <a:pPr>
              <a:spcBef>
                <a:spcPts val="900"/>
              </a:spcBef>
              <a:buClr>
                <a:schemeClr val="accent2"/>
              </a:buClr>
              <a:defRPr/>
            </a:pPr>
            <a:endParaRPr lang="en-US" dirty="0">
              <a:solidFill>
                <a:schemeClr val="tx2"/>
              </a:solidFill>
            </a:endParaRPr>
          </a:p>
          <a:p>
            <a:pPr>
              <a:spcBef>
                <a:spcPts val="900"/>
              </a:spcBef>
              <a:buClr>
                <a:schemeClr val="accent2"/>
              </a:buClr>
              <a:defRPr/>
            </a:pPr>
            <a:endParaRPr lang="en-US" dirty="0">
              <a:solidFill>
                <a:schemeClr val="tx2"/>
              </a:solidFill>
            </a:endParaRPr>
          </a:p>
          <a:p>
            <a:pPr>
              <a:spcBef>
                <a:spcPts val="900"/>
              </a:spcBef>
              <a:buClr>
                <a:schemeClr val="accent2"/>
              </a:buClr>
              <a:defRPr/>
            </a:pPr>
            <a:endParaRPr lang="en-US" dirty="0">
              <a:solidFill>
                <a:schemeClr val="tx2"/>
              </a:solidFill>
            </a:endParaRPr>
          </a:p>
          <a:p>
            <a:pPr>
              <a:lnSpc>
                <a:spcPts val="0"/>
              </a:lnSpc>
              <a:spcBef>
                <a:spcPts val="900"/>
              </a:spcBef>
              <a:buClr>
                <a:schemeClr val="accent2"/>
              </a:buClr>
              <a:defRPr/>
            </a:pPr>
            <a:endParaRPr lang="en-US" dirty="0">
              <a:solidFill>
                <a:schemeClr val="tx2"/>
              </a:solidFill>
            </a:endParaRPr>
          </a:p>
          <a:p>
            <a:pPr>
              <a:spcBef>
                <a:spcPts val="900"/>
              </a:spcBef>
              <a:buClr>
                <a:schemeClr val="accent2"/>
              </a:buClr>
              <a:defRPr/>
            </a:pPr>
            <a:endParaRPr lang="en-US" dirty="0">
              <a:solidFill>
                <a:schemeClr val="tx2"/>
              </a:solidFill>
            </a:endParaRPr>
          </a:p>
        </p:txBody>
      </p:sp>
      <p:sp>
        <p:nvSpPr>
          <p:cNvPr id="11" name="Text Placeholder 10"/>
          <p:cNvSpPr>
            <a:spLocks noGrp="1"/>
          </p:cNvSpPr>
          <p:nvPr>
            <p:ph type="body" sz="half" idx="28"/>
          </p:nvPr>
        </p:nvSpPr>
        <p:spPr>
          <a:xfrm>
            <a:off x="8067389" y="4825762"/>
            <a:ext cx="3234365" cy="1211546"/>
          </a:xfrm>
        </p:spPr>
        <p:txBody>
          <a:bodyPr/>
          <a:lstStyle/>
          <a:p>
            <a:pPr>
              <a:spcBef>
                <a:spcPts val="900"/>
              </a:spcBef>
              <a:buClr>
                <a:schemeClr val="accent2"/>
              </a:buClr>
              <a:defRPr/>
            </a:pPr>
            <a:r>
              <a:rPr lang="en-US" dirty="0">
                <a:solidFill>
                  <a:schemeClr val="tx2"/>
                </a:solidFill>
              </a:rPr>
              <a:t>Kepro has a high degree of  expertise and knowledge in Utilization Management and Level of Care Screening in statewide programs. </a:t>
            </a:r>
          </a:p>
        </p:txBody>
      </p:sp>
      <p:grpSp>
        <p:nvGrpSpPr>
          <p:cNvPr id="19" name="Group 18"/>
          <p:cNvGrpSpPr/>
          <p:nvPr/>
        </p:nvGrpSpPr>
        <p:grpSpPr>
          <a:xfrm>
            <a:off x="6961368" y="4834585"/>
            <a:ext cx="683330" cy="709839"/>
            <a:chOff x="3987801" y="5634038"/>
            <a:chExt cx="368300" cy="382588"/>
          </a:xfrm>
        </p:grpSpPr>
        <p:sp>
          <p:nvSpPr>
            <p:cNvPr id="20" name="Freeform 380"/>
            <p:cNvSpPr>
              <a:spLocks/>
            </p:cNvSpPr>
            <p:nvPr/>
          </p:nvSpPr>
          <p:spPr bwMode="auto">
            <a:xfrm>
              <a:off x="4146551" y="5749926"/>
              <a:ext cx="209550" cy="266700"/>
            </a:xfrm>
            <a:custGeom>
              <a:avLst/>
              <a:gdLst>
                <a:gd name="T0" fmla="*/ 68 w 136"/>
                <a:gd name="T1" fmla="*/ 0 h 172"/>
                <a:gd name="T2" fmla="*/ 0 w 136"/>
                <a:gd name="T3" fmla="*/ 20 h 172"/>
                <a:gd name="T4" fmla="*/ 0 w 136"/>
                <a:gd name="T5" fmla="*/ 82 h 172"/>
                <a:gd name="T6" fmla="*/ 27 w 136"/>
                <a:gd name="T7" fmla="*/ 139 h 172"/>
                <a:gd name="T8" fmla="*/ 68 w 136"/>
                <a:gd name="T9" fmla="*/ 172 h 172"/>
                <a:gd name="T10" fmla="*/ 109 w 136"/>
                <a:gd name="T11" fmla="*/ 139 h 172"/>
                <a:gd name="T12" fmla="*/ 136 w 136"/>
                <a:gd name="T13" fmla="*/ 82 h 172"/>
                <a:gd name="T14" fmla="*/ 136 w 136"/>
                <a:gd name="T15" fmla="*/ 20 h 172"/>
                <a:gd name="T16" fmla="*/ 68 w 136"/>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72">
                  <a:moveTo>
                    <a:pt x="68" y="0"/>
                  </a:moveTo>
                  <a:cubicBezTo>
                    <a:pt x="68" y="0"/>
                    <a:pt x="40" y="19"/>
                    <a:pt x="0" y="20"/>
                  </a:cubicBezTo>
                  <a:cubicBezTo>
                    <a:pt x="0" y="82"/>
                    <a:pt x="0" y="82"/>
                    <a:pt x="0" y="82"/>
                  </a:cubicBezTo>
                  <a:cubicBezTo>
                    <a:pt x="0" y="104"/>
                    <a:pt x="10" y="125"/>
                    <a:pt x="27" y="139"/>
                  </a:cubicBezTo>
                  <a:cubicBezTo>
                    <a:pt x="68" y="172"/>
                    <a:pt x="68" y="172"/>
                    <a:pt x="68" y="172"/>
                  </a:cubicBezTo>
                  <a:cubicBezTo>
                    <a:pt x="109" y="139"/>
                    <a:pt x="109" y="139"/>
                    <a:pt x="109" y="139"/>
                  </a:cubicBezTo>
                  <a:cubicBezTo>
                    <a:pt x="126" y="125"/>
                    <a:pt x="136" y="104"/>
                    <a:pt x="136" y="82"/>
                  </a:cubicBezTo>
                  <a:cubicBezTo>
                    <a:pt x="136" y="20"/>
                    <a:pt x="136" y="20"/>
                    <a:pt x="136" y="20"/>
                  </a:cubicBezTo>
                  <a:cubicBezTo>
                    <a:pt x="96" y="19"/>
                    <a:pt x="68" y="0"/>
                    <a:pt x="68" y="0"/>
                  </a:cubicBez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21" name="Freeform 381"/>
            <p:cNvSpPr>
              <a:spLocks/>
            </p:cNvSpPr>
            <p:nvPr/>
          </p:nvSpPr>
          <p:spPr bwMode="auto">
            <a:xfrm>
              <a:off x="4195763" y="5811838"/>
              <a:ext cx="111125" cy="111125"/>
            </a:xfrm>
            <a:custGeom>
              <a:avLst/>
              <a:gdLst>
                <a:gd name="T0" fmla="*/ 47 w 70"/>
                <a:gd name="T1" fmla="*/ 24 h 70"/>
                <a:gd name="T2" fmla="*/ 47 w 70"/>
                <a:gd name="T3" fmla="*/ 0 h 70"/>
                <a:gd name="T4" fmla="*/ 24 w 70"/>
                <a:gd name="T5" fmla="*/ 0 h 70"/>
                <a:gd name="T6" fmla="*/ 24 w 70"/>
                <a:gd name="T7" fmla="*/ 24 h 70"/>
                <a:gd name="T8" fmla="*/ 0 w 70"/>
                <a:gd name="T9" fmla="*/ 24 h 70"/>
                <a:gd name="T10" fmla="*/ 0 w 70"/>
                <a:gd name="T11" fmla="*/ 47 h 70"/>
                <a:gd name="T12" fmla="*/ 24 w 70"/>
                <a:gd name="T13" fmla="*/ 47 h 70"/>
                <a:gd name="T14" fmla="*/ 24 w 70"/>
                <a:gd name="T15" fmla="*/ 70 h 70"/>
                <a:gd name="T16" fmla="*/ 47 w 70"/>
                <a:gd name="T17" fmla="*/ 70 h 70"/>
                <a:gd name="T18" fmla="*/ 47 w 70"/>
                <a:gd name="T19" fmla="*/ 47 h 70"/>
                <a:gd name="T20" fmla="*/ 70 w 70"/>
                <a:gd name="T21" fmla="*/ 47 h 70"/>
                <a:gd name="T22" fmla="*/ 70 w 70"/>
                <a:gd name="T23" fmla="*/ 24 h 70"/>
                <a:gd name="T24" fmla="*/ 47 w 70"/>
                <a:gd name="T25"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47" y="24"/>
                  </a:moveTo>
                  <a:lnTo>
                    <a:pt x="47" y="0"/>
                  </a:lnTo>
                  <a:lnTo>
                    <a:pt x="24" y="0"/>
                  </a:lnTo>
                  <a:lnTo>
                    <a:pt x="24" y="24"/>
                  </a:lnTo>
                  <a:lnTo>
                    <a:pt x="0" y="24"/>
                  </a:lnTo>
                  <a:lnTo>
                    <a:pt x="0" y="47"/>
                  </a:lnTo>
                  <a:lnTo>
                    <a:pt x="24" y="47"/>
                  </a:lnTo>
                  <a:lnTo>
                    <a:pt x="24" y="70"/>
                  </a:lnTo>
                  <a:lnTo>
                    <a:pt x="47" y="70"/>
                  </a:lnTo>
                  <a:lnTo>
                    <a:pt x="47" y="47"/>
                  </a:lnTo>
                  <a:lnTo>
                    <a:pt x="70" y="47"/>
                  </a:lnTo>
                  <a:lnTo>
                    <a:pt x="70" y="24"/>
                  </a:lnTo>
                  <a:lnTo>
                    <a:pt x="47" y="24"/>
                  </a:ln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22" name="Freeform 382"/>
            <p:cNvSpPr>
              <a:spLocks/>
            </p:cNvSpPr>
            <p:nvPr/>
          </p:nvSpPr>
          <p:spPr bwMode="auto">
            <a:xfrm>
              <a:off x="4043363" y="5634038"/>
              <a:ext cx="158750" cy="73025"/>
            </a:xfrm>
            <a:custGeom>
              <a:avLst/>
              <a:gdLst>
                <a:gd name="T0" fmla="*/ 104 w 104"/>
                <a:gd name="T1" fmla="*/ 48 h 48"/>
                <a:gd name="T2" fmla="*/ 104 w 104"/>
                <a:gd name="T3" fmla="*/ 32 h 48"/>
                <a:gd name="T4" fmla="*/ 92 w 104"/>
                <a:gd name="T5" fmla="*/ 20 h 48"/>
                <a:gd name="T6" fmla="*/ 84 w 104"/>
                <a:gd name="T7" fmla="*/ 20 h 48"/>
                <a:gd name="T8" fmla="*/ 84 w 104"/>
                <a:gd name="T9" fmla="*/ 0 h 48"/>
                <a:gd name="T10" fmla="*/ 20 w 104"/>
                <a:gd name="T11" fmla="*/ 0 h 48"/>
                <a:gd name="T12" fmla="*/ 20 w 104"/>
                <a:gd name="T13" fmla="*/ 20 h 48"/>
                <a:gd name="T14" fmla="*/ 12 w 104"/>
                <a:gd name="T15" fmla="*/ 20 h 48"/>
                <a:gd name="T16" fmla="*/ 0 w 104"/>
                <a:gd name="T17" fmla="*/ 32 h 48"/>
                <a:gd name="T18" fmla="*/ 0 w 104"/>
                <a:gd name="T19" fmla="*/ 48 h 48"/>
                <a:gd name="T20" fmla="*/ 104 w 104"/>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8">
                  <a:moveTo>
                    <a:pt x="104" y="48"/>
                  </a:moveTo>
                  <a:cubicBezTo>
                    <a:pt x="104" y="32"/>
                    <a:pt x="104" y="32"/>
                    <a:pt x="104" y="32"/>
                  </a:cubicBezTo>
                  <a:cubicBezTo>
                    <a:pt x="104" y="25"/>
                    <a:pt x="99" y="20"/>
                    <a:pt x="92" y="20"/>
                  </a:cubicBezTo>
                  <a:cubicBezTo>
                    <a:pt x="84" y="20"/>
                    <a:pt x="84" y="20"/>
                    <a:pt x="84" y="20"/>
                  </a:cubicBezTo>
                  <a:cubicBezTo>
                    <a:pt x="84" y="0"/>
                    <a:pt x="84" y="0"/>
                    <a:pt x="84" y="0"/>
                  </a:cubicBezTo>
                  <a:cubicBezTo>
                    <a:pt x="20" y="0"/>
                    <a:pt x="20" y="0"/>
                    <a:pt x="20" y="0"/>
                  </a:cubicBezTo>
                  <a:cubicBezTo>
                    <a:pt x="20" y="20"/>
                    <a:pt x="20" y="20"/>
                    <a:pt x="20" y="20"/>
                  </a:cubicBezTo>
                  <a:cubicBezTo>
                    <a:pt x="12" y="20"/>
                    <a:pt x="12" y="20"/>
                    <a:pt x="12" y="20"/>
                  </a:cubicBezTo>
                  <a:cubicBezTo>
                    <a:pt x="6" y="20"/>
                    <a:pt x="0" y="25"/>
                    <a:pt x="0" y="32"/>
                  </a:cubicBezTo>
                  <a:cubicBezTo>
                    <a:pt x="0" y="48"/>
                    <a:pt x="0" y="48"/>
                    <a:pt x="0" y="48"/>
                  </a:cubicBezTo>
                  <a:lnTo>
                    <a:pt x="104" y="48"/>
                  </a:ln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23" name="Freeform 383"/>
            <p:cNvSpPr>
              <a:spLocks/>
            </p:cNvSpPr>
            <p:nvPr/>
          </p:nvSpPr>
          <p:spPr bwMode="auto">
            <a:xfrm>
              <a:off x="4103688" y="5664201"/>
              <a:ext cx="38100" cy="12700"/>
            </a:xfrm>
            <a:custGeom>
              <a:avLst/>
              <a:gdLst>
                <a:gd name="T0" fmla="*/ 0 w 24"/>
                <a:gd name="T1" fmla="*/ 0 h 8"/>
                <a:gd name="T2" fmla="*/ 0 w 24"/>
                <a:gd name="T3" fmla="*/ 8 h 8"/>
                <a:gd name="T4" fmla="*/ 24 w 24"/>
                <a:gd name="T5" fmla="*/ 8 h 8"/>
                <a:gd name="T6" fmla="*/ 24 w 24"/>
                <a:gd name="T7" fmla="*/ 0 h 8"/>
              </a:gdLst>
              <a:ahLst/>
              <a:cxnLst>
                <a:cxn ang="0">
                  <a:pos x="T0" y="T1"/>
                </a:cxn>
                <a:cxn ang="0">
                  <a:pos x="T2" y="T3"/>
                </a:cxn>
                <a:cxn ang="0">
                  <a:pos x="T4" y="T5"/>
                </a:cxn>
                <a:cxn ang="0">
                  <a:pos x="T6" y="T7"/>
                </a:cxn>
              </a:cxnLst>
              <a:rect l="0" t="0" r="r" b="b"/>
              <a:pathLst>
                <a:path w="24" h="8">
                  <a:moveTo>
                    <a:pt x="0" y="0"/>
                  </a:moveTo>
                  <a:lnTo>
                    <a:pt x="0" y="8"/>
                  </a:lnTo>
                  <a:lnTo>
                    <a:pt x="24" y="8"/>
                  </a:lnTo>
                  <a:lnTo>
                    <a:pt x="24" y="0"/>
                  </a:lnTo>
                </a:path>
              </a:pathLst>
            </a:custGeom>
            <a:noFill/>
            <a:ln w="11113" cap="sq">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24" name="Freeform 384"/>
            <p:cNvSpPr>
              <a:spLocks/>
            </p:cNvSpPr>
            <p:nvPr/>
          </p:nvSpPr>
          <p:spPr bwMode="auto">
            <a:xfrm>
              <a:off x="3987801" y="5683251"/>
              <a:ext cx="214313" cy="333375"/>
            </a:xfrm>
            <a:custGeom>
              <a:avLst/>
              <a:gdLst>
                <a:gd name="T0" fmla="*/ 140 w 140"/>
                <a:gd name="T1" fmla="*/ 216 h 216"/>
                <a:gd name="T2" fmla="*/ 8 w 140"/>
                <a:gd name="T3" fmla="*/ 216 h 216"/>
                <a:gd name="T4" fmla="*/ 0 w 140"/>
                <a:gd name="T5" fmla="*/ 208 h 216"/>
                <a:gd name="T6" fmla="*/ 0 w 140"/>
                <a:gd name="T7" fmla="*/ 8 h 216"/>
                <a:gd name="T8" fmla="*/ 8 w 140"/>
                <a:gd name="T9" fmla="*/ 0 h 216"/>
                <a:gd name="T10" fmla="*/ 20 w 140"/>
                <a:gd name="T11" fmla="*/ 0 h 216"/>
              </a:gdLst>
              <a:ahLst/>
              <a:cxnLst>
                <a:cxn ang="0">
                  <a:pos x="T0" y="T1"/>
                </a:cxn>
                <a:cxn ang="0">
                  <a:pos x="T2" y="T3"/>
                </a:cxn>
                <a:cxn ang="0">
                  <a:pos x="T4" y="T5"/>
                </a:cxn>
                <a:cxn ang="0">
                  <a:pos x="T6" y="T7"/>
                </a:cxn>
                <a:cxn ang="0">
                  <a:pos x="T8" y="T9"/>
                </a:cxn>
                <a:cxn ang="0">
                  <a:pos x="T10" y="T11"/>
                </a:cxn>
              </a:cxnLst>
              <a:rect l="0" t="0" r="r" b="b"/>
              <a:pathLst>
                <a:path w="140" h="216">
                  <a:moveTo>
                    <a:pt x="140" y="216"/>
                  </a:moveTo>
                  <a:cubicBezTo>
                    <a:pt x="8" y="216"/>
                    <a:pt x="8" y="216"/>
                    <a:pt x="8" y="216"/>
                  </a:cubicBezTo>
                  <a:cubicBezTo>
                    <a:pt x="4" y="216"/>
                    <a:pt x="0" y="212"/>
                    <a:pt x="0" y="208"/>
                  </a:cubicBezTo>
                  <a:cubicBezTo>
                    <a:pt x="0" y="8"/>
                    <a:pt x="0" y="8"/>
                    <a:pt x="0" y="8"/>
                  </a:cubicBezTo>
                  <a:cubicBezTo>
                    <a:pt x="0" y="4"/>
                    <a:pt x="4" y="0"/>
                    <a:pt x="8" y="0"/>
                  </a:cubicBezTo>
                  <a:cubicBezTo>
                    <a:pt x="20" y="0"/>
                    <a:pt x="20" y="0"/>
                    <a:pt x="20"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25" name="Freeform 385"/>
            <p:cNvSpPr>
              <a:spLocks/>
            </p:cNvSpPr>
            <p:nvPr/>
          </p:nvSpPr>
          <p:spPr bwMode="auto">
            <a:xfrm>
              <a:off x="4208463" y="5683251"/>
              <a:ext cx="42863" cy="30163"/>
            </a:xfrm>
            <a:custGeom>
              <a:avLst/>
              <a:gdLst>
                <a:gd name="T0" fmla="*/ 0 w 28"/>
                <a:gd name="T1" fmla="*/ 0 h 20"/>
                <a:gd name="T2" fmla="*/ 20 w 28"/>
                <a:gd name="T3" fmla="*/ 0 h 20"/>
                <a:gd name="T4" fmla="*/ 28 w 28"/>
                <a:gd name="T5" fmla="*/ 8 h 20"/>
                <a:gd name="T6" fmla="*/ 28 w 28"/>
                <a:gd name="T7" fmla="*/ 20 h 20"/>
              </a:gdLst>
              <a:ahLst/>
              <a:cxnLst>
                <a:cxn ang="0">
                  <a:pos x="T0" y="T1"/>
                </a:cxn>
                <a:cxn ang="0">
                  <a:pos x="T2" y="T3"/>
                </a:cxn>
                <a:cxn ang="0">
                  <a:pos x="T4" y="T5"/>
                </a:cxn>
                <a:cxn ang="0">
                  <a:pos x="T6" y="T7"/>
                </a:cxn>
              </a:cxnLst>
              <a:rect l="0" t="0" r="r" b="b"/>
              <a:pathLst>
                <a:path w="28" h="20">
                  <a:moveTo>
                    <a:pt x="0" y="0"/>
                  </a:moveTo>
                  <a:cubicBezTo>
                    <a:pt x="20" y="0"/>
                    <a:pt x="20" y="0"/>
                    <a:pt x="20" y="0"/>
                  </a:cubicBezTo>
                  <a:cubicBezTo>
                    <a:pt x="25" y="0"/>
                    <a:pt x="28" y="4"/>
                    <a:pt x="28" y="8"/>
                  </a:cubicBezTo>
                  <a:cubicBezTo>
                    <a:pt x="28" y="20"/>
                    <a:pt x="28" y="20"/>
                    <a:pt x="28" y="2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26" name="Line 386"/>
            <p:cNvSpPr>
              <a:spLocks noChangeShapeType="1"/>
            </p:cNvSpPr>
            <p:nvPr/>
          </p:nvSpPr>
          <p:spPr bwMode="auto">
            <a:xfrm>
              <a:off x="4092576" y="5811838"/>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27" name="Line 387"/>
            <p:cNvSpPr>
              <a:spLocks noChangeShapeType="1"/>
            </p:cNvSpPr>
            <p:nvPr/>
          </p:nvSpPr>
          <p:spPr bwMode="auto">
            <a:xfrm>
              <a:off x="4092576" y="5856288"/>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28" name="Line 388"/>
            <p:cNvSpPr>
              <a:spLocks noChangeShapeType="1"/>
            </p:cNvSpPr>
            <p:nvPr/>
          </p:nvSpPr>
          <p:spPr bwMode="auto">
            <a:xfrm>
              <a:off x="4092576" y="5899151"/>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29" name="Oval 389"/>
            <p:cNvSpPr>
              <a:spLocks noChangeArrowheads="1"/>
            </p:cNvSpPr>
            <p:nvPr/>
          </p:nvSpPr>
          <p:spPr bwMode="auto">
            <a:xfrm>
              <a:off x="4037013" y="5800726"/>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30" name="Oval 390"/>
            <p:cNvSpPr>
              <a:spLocks noChangeArrowheads="1"/>
            </p:cNvSpPr>
            <p:nvPr/>
          </p:nvSpPr>
          <p:spPr bwMode="auto">
            <a:xfrm>
              <a:off x="4037013" y="5843588"/>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31" name="Oval 391"/>
            <p:cNvSpPr>
              <a:spLocks noChangeArrowheads="1"/>
            </p:cNvSpPr>
            <p:nvPr/>
          </p:nvSpPr>
          <p:spPr bwMode="auto">
            <a:xfrm>
              <a:off x="4037013" y="5886451"/>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grpSp>
      <p:grpSp>
        <p:nvGrpSpPr>
          <p:cNvPr id="32" name="Group 31"/>
          <p:cNvGrpSpPr/>
          <p:nvPr/>
        </p:nvGrpSpPr>
        <p:grpSpPr>
          <a:xfrm>
            <a:off x="6851177" y="2926215"/>
            <a:ext cx="773235" cy="736899"/>
            <a:chOff x="3279775" y="4948239"/>
            <a:chExt cx="393699" cy="382588"/>
          </a:xfrm>
        </p:grpSpPr>
        <p:sp>
          <p:nvSpPr>
            <p:cNvPr id="33" name="Freeform 437"/>
            <p:cNvSpPr>
              <a:spLocks/>
            </p:cNvSpPr>
            <p:nvPr/>
          </p:nvSpPr>
          <p:spPr bwMode="auto">
            <a:xfrm>
              <a:off x="3279775" y="5153026"/>
              <a:ext cx="147637" cy="177800"/>
            </a:xfrm>
            <a:custGeom>
              <a:avLst/>
              <a:gdLst>
                <a:gd name="T0" fmla="*/ 4 w 96"/>
                <a:gd name="T1" fmla="*/ 116 h 116"/>
                <a:gd name="T2" fmla="*/ 36 w 96"/>
                <a:gd name="T3" fmla="*/ 44 h 116"/>
                <a:gd name="T4" fmla="*/ 96 w 96"/>
                <a:gd name="T5" fmla="*/ 24 h 116"/>
                <a:gd name="T6" fmla="*/ 96 w 96"/>
                <a:gd name="T7" fmla="*/ 0 h 116"/>
              </a:gdLst>
              <a:ahLst/>
              <a:cxnLst>
                <a:cxn ang="0">
                  <a:pos x="T0" y="T1"/>
                </a:cxn>
                <a:cxn ang="0">
                  <a:pos x="T2" y="T3"/>
                </a:cxn>
                <a:cxn ang="0">
                  <a:pos x="T4" y="T5"/>
                </a:cxn>
                <a:cxn ang="0">
                  <a:pos x="T6" y="T7"/>
                </a:cxn>
              </a:cxnLst>
              <a:rect l="0" t="0" r="r" b="b"/>
              <a:pathLst>
                <a:path w="96" h="116">
                  <a:moveTo>
                    <a:pt x="4" y="116"/>
                  </a:moveTo>
                  <a:cubicBezTo>
                    <a:pt x="4" y="116"/>
                    <a:pt x="0" y="56"/>
                    <a:pt x="36" y="44"/>
                  </a:cubicBezTo>
                  <a:cubicBezTo>
                    <a:pt x="96" y="24"/>
                    <a:pt x="96" y="24"/>
                    <a:pt x="96" y="24"/>
                  </a:cubicBezTo>
                  <a:cubicBezTo>
                    <a:pt x="96" y="0"/>
                    <a:pt x="96" y="0"/>
                    <a:pt x="96"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34" name="Freeform 438"/>
            <p:cNvSpPr>
              <a:spLocks/>
            </p:cNvSpPr>
            <p:nvPr/>
          </p:nvSpPr>
          <p:spPr bwMode="auto">
            <a:xfrm>
              <a:off x="3525837" y="5153026"/>
              <a:ext cx="147637" cy="177800"/>
            </a:xfrm>
            <a:custGeom>
              <a:avLst/>
              <a:gdLst>
                <a:gd name="T0" fmla="*/ 0 w 96"/>
                <a:gd name="T1" fmla="*/ 0 h 116"/>
                <a:gd name="T2" fmla="*/ 0 w 96"/>
                <a:gd name="T3" fmla="*/ 24 h 116"/>
                <a:gd name="T4" fmla="*/ 60 w 96"/>
                <a:gd name="T5" fmla="*/ 44 h 116"/>
                <a:gd name="T6" fmla="*/ 92 w 96"/>
                <a:gd name="T7" fmla="*/ 116 h 116"/>
              </a:gdLst>
              <a:ahLst/>
              <a:cxnLst>
                <a:cxn ang="0">
                  <a:pos x="T0" y="T1"/>
                </a:cxn>
                <a:cxn ang="0">
                  <a:pos x="T2" y="T3"/>
                </a:cxn>
                <a:cxn ang="0">
                  <a:pos x="T4" y="T5"/>
                </a:cxn>
                <a:cxn ang="0">
                  <a:pos x="T6" y="T7"/>
                </a:cxn>
              </a:cxnLst>
              <a:rect l="0" t="0" r="r" b="b"/>
              <a:pathLst>
                <a:path w="96" h="116">
                  <a:moveTo>
                    <a:pt x="0" y="0"/>
                  </a:moveTo>
                  <a:cubicBezTo>
                    <a:pt x="0" y="24"/>
                    <a:pt x="0" y="24"/>
                    <a:pt x="0" y="24"/>
                  </a:cubicBezTo>
                  <a:cubicBezTo>
                    <a:pt x="60" y="44"/>
                    <a:pt x="60" y="44"/>
                    <a:pt x="60" y="44"/>
                  </a:cubicBezTo>
                  <a:cubicBezTo>
                    <a:pt x="96" y="56"/>
                    <a:pt x="92" y="116"/>
                    <a:pt x="92" y="11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35" name="Freeform 439"/>
            <p:cNvSpPr>
              <a:spLocks/>
            </p:cNvSpPr>
            <p:nvPr/>
          </p:nvSpPr>
          <p:spPr bwMode="auto">
            <a:xfrm>
              <a:off x="3390900" y="4948239"/>
              <a:ext cx="173037" cy="211138"/>
            </a:xfrm>
            <a:custGeom>
              <a:avLst/>
              <a:gdLst>
                <a:gd name="T0" fmla="*/ 76 w 112"/>
                <a:gd name="T1" fmla="*/ 136 h 136"/>
                <a:gd name="T2" fmla="*/ 110 w 112"/>
                <a:gd name="T3" fmla="*/ 67 h 136"/>
                <a:gd name="T4" fmla="*/ 106 w 112"/>
                <a:gd name="T5" fmla="*/ 27 h 136"/>
                <a:gd name="T6" fmla="*/ 77 w 112"/>
                <a:gd name="T7" fmla="*/ 3 h 136"/>
                <a:gd name="T8" fmla="*/ 56 w 112"/>
                <a:gd name="T9" fmla="*/ 0 h 136"/>
                <a:gd name="T10" fmla="*/ 35 w 112"/>
                <a:gd name="T11" fmla="*/ 3 h 136"/>
                <a:gd name="T12" fmla="*/ 7 w 112"/>
                <a:gd name="T13" fmla="*/ 27 h 136"/>
                <a:gd name="T14" fmla="*/ 2 w 112"/>
                <a:gd name="T15" fmla="*/ 67 h 136"/>
                <a:gd name="T16" fmla="*/ 36 w 112"/>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36">
                  <a:moveTo>
                    <a:pt x="76" y="136"/>
                  </a:moveTo>
                  <a:cubicBezTo>
                    <a:pt x="104" y="124"/>
                    <a:pt x="107" y="92"/>
                    <a:pt x="110" y="67"/>
                  </a:cubicBezTo>
                  <a:cubicBezTo>
                    <a:pt x="112" y="53"/>
                    <a:pt x="112" y="39"/>
                    <a:pt x="106" y="27"/>
                  </a:cubicBezTo>
                  <a:cubicBezTo>
                    <a:pt x="100" y="15"/>
                    <a:pt x="89" y="7"/>
                    <a:pt x="77" y="3"/>
                  </a:cubicBezTo>
                  <a:cubicBezTo>
                    <a:pt x="71" y="1"/>
                    <a:pt x="63" y="0"/>
                    <a:pt x="56" y="0"/>
                  </a:cubicBezTo>
                  <a:cubicBezTo>
                    <a:pt x="49" y="0"/>
                    <a:pt x="42" y="1"/>
                    <a:pt x="35" y="3"/>
                  </a:cubicBezTo>
                  <a:cubicBezTo>
                    <a:pt x="23" y="7"/>
                    <a:pt x="13" y="15"/>
                    <a:pt x="7" y="27"/>
                  </a:cubicBezTo>
                  <a:cubicBezTo>
                    <a:pt x="0" y="39"/>
                    <a:pt x="1" y="53"/>
                    <a:pt x="2" y="67"/>
                  </a:cubicBezTo>
                  <a:cubicBezTo>
                    <a:pt x="5" y="92"/>
                    <a:pt x="8" y="124"/>
                    <a:pt x="36" y="13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36" name="Freeform 440"/>
            <p:cNvSpPr>
              <a:spLocks/>
            </p:cNvSpPr>
            <p:nvPr/>
          </p:nvSpPr>
          <p:spPr bwMode="auto">
            <a:xfrm>
              <a:off x="3421062" y="5003801"/>
              <a:ext cx="111125" cy="31750"/>
            </a:xfrm>
            <a:custGeom>
              <a:avLst/>
              <a:gdLst>
                <a:gd name="T0" fmla="*/ 0 w 72"/>
                <a:gd name="T1" fmla="*/ 20 h 20"/>
                <a:gd name="T2" fmla="*/ 52 w 72"/>
                <a:gd name="T3" fmla="*/ 0 h 20"/>
                <a:gd name="T4" fmla="*/ 72 w 72"/>
                <a:gd name="T5" fmla="*/ 20 h 20"/>
              </a:gdLst>
              <a:ahLst/>
              <a:cxnLst>
                <a:cxn ang="0">
                  <a:pos x="T0" y="T1"/>
                </a:cxn>
                <a:cxn ang="0">
                  <a:pos x="T2" y="T3"/>
                </a:cxn>
                <a:cxn ang="0">
                  <a:pos x="T4" y="T5"/>
                </a:cxn>
              </a:cxnLst>
              <a:rect l="0" t="0" r="r" b="b"/>
              <a:pathLst>
                <a:path w="72" h="20">
                  <a:moveTo>
                    <a:pt x="0" y="20"/>
                  </a:moveTo>
                  <a:cubicBezTo>
                    <a:pt x="40" y="20"/>
                    <a:pt x="48" y="12"/>
                    <a:pt x="52" y="0"/>
                  </a:cubicBezTo>
                  <a:cubicBezTo>
                    <a:pt x="52" y="0"/>
                    <a:pt x="52" y="20"/>
                    <a:pt x="72" y="20"/>
                  </a:cubicBezTo>
                </a:path>
              </a:pathLst>
            </a:custGeom>
            <a:noFill/>
            <a:ln w="11113" cap="sq">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37" name="Freeform 441"/>
            <p:cNvSpPr>
              <a:spLocks/>
            </p:cNvSpPr>
            <p:nvPr/>
          </p:nvSpPr>
          <p:spPr bwMode="auto">
            <a:xfrm>
              <a:off x="3427412" y="5189539"/>
              <a:ext cx="98425" cy="68263"/>
            </a:xfrm>
            <a:custGeom>
              <a:avLst/>
              <a:gdLst>
                <a:gd name="T0" fmla="*/ 0 w 64"/>
                <a:gd name="T1" fmla="*/ 0 h 44"/>
                <a:gd name="T2" fmla="*/ 32 w 64"/>
                <a:gd name="T3" fmla="*/ 44 h 44"/>
                <a:gd name="T4" fmla="*/ 64 w 64"/>
                <a:gd name="T5" fmla="*/ 0 h 44"/>
              </a:gdLst>
              <a:ahLst/>
              <a:cxnLst>
                <a:cxn ang="0">
                  <a:pos x="T0" y="T1"/>
                </a:cxn>
                <a:cxn ang="0">
                  <a:pos x="T2" y="T3"/>
                </a:cxn>
                <a:cxn ang="0">
                  <a:pos x="T4" y="T5"/>
                </a:cxn>
              </a:cxnLst>
              <a:rect l="0" t="0" r="r" b="b"/>
              <a:pathLst>
                <a:path w="64" h="44">
                  <a:moveTo>
                    <a:pt x="0" y="0"/>
                  </a:moveTo>
                  <a:cubicBezTo>
                    <a:pt x="0" y="24"/>
                    <a:pt x="32" y="44"/>
                    <a:pt x="32" y="44"/>
                  </a:cubicBezTo>
                  <a:cubicBezTo>
                    <a:pt x="32" y="44"/>
                    <a:pt x="64" y="24"/>
                    <a:pt x="64"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38" name="Freeform 442"/>
            <p:cNvSpPr>
              <a:spLocks/>
            </p:cNvSpPr>
            <p:nvPr/>
          </p:nvSpPr>
          <p:spPr bwMode="auto">
            <a:xfrm>
              <a:off x="3384550" y="5195889"/>
              <a:ext cx="25400" cy="49213"/>
            </a:xfrm>
            <a:custGeom>
              <a:avLst/>
              <a:gdLst>
                <a:gd name="T0" fmla="*/ 16 w 16"/>
                <a:gd name="T1" fmla="*/ 0 h 32"/>
                <a:gd name="T2" fmla="*/ 4 w 16"/>
                <a:gd name="T3" fmla="*/ 32 h 32"/>
              </a:gdLst>
              <a:ahLst/>
              <a:cxnLst>
                <a:cxn ang="0">
                  <a:pos x="T0" y="T1"/>
                </a:cxn>
                <a:cxn ang="0">
                  <a:pos x="T2" y="T3"/>
                </a:cxn>
              </a:cxnLst>
              <a:rect l="0" t="0" r="r" b="b"/>
              <a:pathLst>
                <a:path w="16" h="32">
                  <a:moveTo>
                    <a:pt x="16" y="0"/>
                  </a:moveTo>
                  <a:cubicBezTo>
                    <a:pt x="0" y="12"/>
                    <a:pt x="4" y="32"/>
                    <a:pt x="4" y="32"/>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39" name="Freeform 443"/>
            <p:cNvSpPr>
              <a:spLocks/>
            </p:cNvSpPr>
            <p:nvPr/>
          </p:nvSpPr>
          <p:spPr bwMode="auto">
            <a:xfrm>
              <a:off x="3348037" y="5245101"/>
              <a:ext cx="85725" cy="85725"/>
            </a:xfrm>
            <a:custGeom>
              <a:avLst/>
              <a:gdLst>
                <a:gd name="T0" fmla="*/ 44 w 56"/>
                <a:gd name="T1" fmla="*/ 56 h 56"/>
                <a:gd name="T2" fmla="*/ 56 w 56"/>
                <a:gd name="T3" fmla="*/ 56 h 56"/>
                <a:gd name="T4" fmla="*/ 56 w 56"/>
                <a:gd name="T5" fmla="*/ 40 h 56"/>
                <a:gd name="T6" fmla="*/ 28 w 56"/>
                <a:gd name="T7" fmla="*/ 0 h 56"/>
                <a:gd name="T8" fmla="*/ 28 w 56"/>
                <a:gd name="T9" fmla="*/ 0 h 56"/>
                <a:gd name="T10" fmla="*/ 28 w 56"/>
                <a:gd name="T11" fmla="*/ 0 h 56"/>
                <a:gd name="T12" fmla="*/ 0 w 56"/>
                <a:gd name="T13" fmla="*/ 40 h 56"/>
                <a:gd name="T14" fmla="*/ 0 w 56"/>
                <a:gd name="T15" fmla="*/ 56 h 56"/>
                <a:gd name="T16" fmla="*/ 12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44" y="56"/>
                  </a:moveTo>
                  <a:cubicBezTo>
                    <a:pt x="56" y="56"/>
                    <a:pt x="56" y="56"/>
                    <a:pt x="56" y="56"/>
                  </a:cubicBezTo>
                  <a:cubicBezTo>
                    <a:pt x="56" y="40"/>
                    <a:pt x="56" y="40"/>
                    <a:pt x="56" y="40"/>
                  </a:cubicBezTo>
                  <a:cubicBezTo>
                    <a:pt x="56" y="22"/>
                    <a:pt x="44" y="0"/>
                    <a:pt x="28" y="0"/>
                  </a:cubicBezTo>
                  <a:cubicBezTo>
                    <a:pt x="28" y="0"/>
                    <a:pt x="28" y="0"/>
                    <a:pt x="28" y="0"/>
                  </a:cubicBezTo>
                  <a:cubicBezTo>
                    <a:pt x="28" y="0"/>
                    <a:pt x="28" y="0"/>
                    <a:pt x="28" y="0"/>
                  </a:cubicBezTo>
                  <a:cubicBezTo>
                    <a:pt x="12" y="0"/>
                    <a:pt x="0" y="22"/>
                    <a:pt x="0" y="40"/>
                  </a:cubicBezTo>
                  <a:cubicBezTo>
                    <a:pt x="0" y="56"/>
                    <a:pt x="0" y="56"/>
                    <a:pt x="0" y="56"/>
                  </a:cubicBezTo>
                  <a:cubicBezTo>
                    <a:pt x="12" y="56"/>
                    <a:pt x="12" y="56"/>
                    <a:pt x="12" y="5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40" name="Freeform 444"/>
            <p:cNvSpPr>
              <a:spLocks/>
            </p:cNvSpPr>
            <p:nvPr/>
          </p:nvSpPr>
          <p:spPr bwMode="auto">
            <a:xfrm>
              <a:off x="3544887" y="5195889"/>
              <a:ext cx="19050" cy="73025"/>
            </a:xfrm>
            <a:custGeom>
              <a:avLst/>
              <a:gdLst>
                <a:gd name="T0" fmla="*/ 0 w 12"/>
                <a:gd name="T1" fmla="*/ 0 h 48"/>
                <a:gd name="T2" fmla="*/ 12 w 12"/>
                <a:gd name="T3" fmla="*/ 40 h 48"/>
                <a:gd name="T4" fmla="*/ 12 w 12"/>
                <a:gd name="T5" fmla="*/ 48 h 48"/>
              </a:gdLst>
              <a:ahLst/>
              <a:cxnLst>
                <a:cxn ang="0">
                  <a:pos x="T0" y="T1"/>
                </a:cxn>
                <a:cxn ang="0">
                  <a:pos x="T2" y="T3"/>
                </a:cxn>
                <a:cxn ang="0">
                  <a:pos x="T4" y="T5"/>
                </a:cxn>
              </a:cxnLst>
              <a:rect l="0" t="0" r="r" b="b"/>
              <a:pathLst>
                <a:path w="12" h="48">
                  <a:moveTo>
                    <a:pt x="0" y="0"/>
                  </a:moveTo>
                  <a:cubicBezTo>
                    <a:pt x="12" y="4"/>
                    <a:pt x="12" y="40"/>
                    <a:pt x="12" y="40"/>
                  </a:cubicBezTo>
                  <a:cubicBezTo>
                    <a:pt x="12" y="48"/>
                    <a:pt x="12" y="48"/>
                    <a:pt x="12" y="48"/>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41" name="Oval 445"/>
            <p:cNvSpPr>
              <a:spLocks noChangeArrowheads="1"/>
            </p:cNvSpPr>
            <p:nvPr/>
          </p:nvSpPr>
          <p:spPr bwMode="auto">
            <a:xfrm>
              <a:off x="3532187" y="5268914"/>
              <a:ext cx="61912" cy="61913"/>
            </a:xfrm>
            <a:prstGeom prst="ellipse">
              <a:avLst/>
            </a:pr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grpSp>
      <p:grpSp>
        <p:nvGrpSpPr>
          <p:cNvPr id="42" name="Group 41"/>
          <p:cNvGrpSpPr/>
          <p:nvPr/>
        </p:nvGrpSpPr>
        <p:grpSpPr>
          <a:xfrm>
            <a:off x="6852046" y="1130577"/>
            <a:ext cx="751707" cy="752574"/>
            <a:chOff x="6076950" y="4968876"/>
            <a:chExt cx="381000" cy="382588"/>
          </a:xfrm>
        </p:grpSpPr>
        <p:sp>
          <p:nvSpPr>
            <p:cNvPr id="43" name="Freeform 612"/>
            <p:cNvSpPr>
              <a:spLocks/>
            </p:cNvSpPr>
            <p:nvPr/>
          </p:nvSpPr>
          <p:spPr bwMode="auto">
            <a:xfrm>
              <a:off x="6076950" y="4994276"/>
              <a:ext cx="141287" cy="49213"/>
            </a:xfrm>
            <a:custGeom>
              <a:avLst/>
              <a:gdLst>
                <a:gd name="T0" fmla="*/ 92 w 92"/>
                <a:gd name="T1" fmla="*/ 24 h 32"/>
                <a:gd name="T2" fmla="*/ 82 w 92"/>
                <a:gd name="T3" fmla="*/ 11 h 32"/>
                <a:gd name="T4" fmla="*/ 57 w 92"/>
                <a:gd name="T5" fmla="*/ 0 h 32"/>
                <a:gd name="T6" fmla="*/ 0 w 92"/>
                <a:gd name="T7" fmla="*/ 0 h 32"/>
                <a:gd name="T8" fmla="*/ 0 w 92"/>
                <a:gd name="T9" fmla="*/ 0 h 32"/>
                <a:gd name="T10" fmla="*/ 32 w 92"/>
                <a:gd name="T11" fmla="*/ 32 h 32"/>
                <a:gd name="T12" fmla="*/ 60 w 9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2" h="32">
                  <a:moveTo>
                    <a:pt x="92" y="24"/>
                  </a:moveTo>
                  <a:cubicBezTo>
                    <a:pt x="82" y="11"/>
                    <a:pt x="82" y="11"/>
                    <a:pt x="82" y="11"/>
                  </a:cubicBezTo>
                  <a:cubicBezTo>
                    <a:pt x="76" y="4"/>
                    <a:pt x="67" y="0"/>
                    <a:pt x="57" y="0"/>
                  </a:cubicBezTo>
                  <a:cubicBezTo>
                    <a:pt x="0" y="0"/>
                    <a:pt x="0" y="0"/>
                    <a:pt x="0" y="0"/>
                  </a:cubicBezTo>
                  <a:cubicBezTo>
                    <a:pt x="0" y="0"/>
                    <a:pt x="0" y="0"/>
                    <a:pt x="0" y="0"/>
                  </a:cubicBezTo>
                  <a:cubicBezTo>
                    <a:pt x="0" y="17"/>
                    <a:pt x="15" y="32"/>
                    <a:pt x="32" y="32"/>
                  </a:cubicBezTo>
                  <a:cubicBezTo>
                    <a:pt x="60" y="32"/>
                    <a:pt x="60" y="32"/>
                    <a:pt x="60" y="3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44" name="Freeform 613"/>
            <p:cNvSpPr>
              <a:spLocks/>
            </p:cNvSpPr>
            <p:nvPr/>
          </p:nvSpPr>
          <p:spPr bwMode="auto">
            <a:xfrm>
              <a:off x="6108700" y="5043488"/>
              <a:ext cx="36512" cy="36513"/>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0" y="13"/>
                    <a:pt x="11" y="24"/>
                    <a:pt x="24" y="24"/>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45" name="Freeform 614"/>
            <p:cNvSpPr>
              <a:spLocks/>
            </p:cNvSpPr>
            <p:nvPr/>
          </p:nvSpPr>
          <p:spPr bwMode="auto">
            <a:xfrm>
              <a:off x="6316663" y="4994276"/>
              <a:ext cx="141287" cy="49213"/>
            </a:xfrm>
            <a:custGeom>
              <a:avLst/>
              <a:gdLst>
                <a:gd name="T0" fmla="*/ 0 w 92"/>
                <a:gd name="T1" fmla="*/ 24 h 32"/>
                <a:gd name="T2" fmla="*/ 11 w 92"/>
                <a:gd name="T3" fmla="*/ 11 h 32"/>
                <a:gd name="T4" fmla="*/ 35 w 92"/>
                <a:gd name="T5" fmla="*/ 0 h 32"/>
                <a:gd name="T6" fmla="*/ 92 w 92"/>
                <a:gd name="T7" fmla="*/ 0 h 32"/>
                <a:gd name="T8" fmla="*/ 92 w 92"/>
                <a:gd name="T9" fmla="*/ 0 h 32"/>
                <a:gd name="T10" fmla="*/ 60 w 92"/>
                <a:gd name="T11" fmla="*/ 32 h 32"/>
                <a:gd name="T12" fmla="*/ 32 w 9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2" h="32">
                  <a:moveTo>
                    <a:pt x="0" y="24"/>
                  </a:moveTo>
                  <a:cubicBezTo>
                    <a:pt x="11" y="11"/>
                    <a:pt x="11" y="11"/>
                    <a:pt x="11" y="11"/>
                  </a:cubicBezTo>
                  <a:cubicBezTo>
                    <a:pt x="17" y="4"/>
                    <a:pt x="26" y="0"/>
                    <a:pt x="35" y="0"/>
                  </a:cubicBezTo>
                  <a:cubicBezTo>
                    <a:pt x="92" y="0"/>
                    <a:pt x="92" y="0"/>
                    <a:pt x="92" y="0"/>
                  </a:cubicBezTo>
                  <a:cubicBezTo>
                    <a:pt x="92" y="0"/>
                    <a:pt x="92" y="0"/>
                    <a:pt x="92" y="0"/>
                  </a:cubicBezTo>
                  <a:cubicBezTo>
                    <a:pt x="92" y="17"/>
                    <a:pt x="78" y="32"/>
                    <a:pt x="60" y="32"/>
                  </a:cubicBezTo>
                  <a:cubicBezTo>
                    <a:pt x="32" y="32"/>
                    <a:pt x="32" y="32"/>
                    <a:pt x="32" y="3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46" name="Freeform 615"/>
            <p:cNvSpPr>
              <a:spLocks/>
            </p:cNvSpPr>
            <p:nvPr/>
          </p:nvSpPr>
          <p:spPr bwMode="auto">
            <a:xfrm>
              <a:off x="6391275" y="5043488"/>
              <a:ext cx="36512" cy="36513"/>
            </a:xfrm>
            <a:custGeom>
              <a:avLst/>
              <a:gdLst>
                <a:gd name="T0" fmla="*/ 24 w 24"/>
                <a:gd name="T1" fmla="*/ 0 h 24"/>
                <a:gd name="T2" fmla="*/ 0 w 24"/>
                <a:gd name="T3" fmla="*/ 24 h 24"/>
              </a:gdLst>
              <a:ahLst/>
              <a:cxnLst>
                <a:cxn ang="0">
                  <a:pos x="T0" y="T1"/>
                </a:cxn>
                <a:cxn ang="0">
                  <a:pos x="T2" y="T3"/>
                </a:cxn>
              </a:cxnLst>
              <a:rect l="0" t="0" r="r" b="b"/>
              <a:pathLst>
                <a:path w="24" h="24">
                  <a:moveTo>
                    <a:pt x="24" y="0"/>
                  </a:moveTo>
                  <a:cubicBezTo>
                    <a:pt x="24" y="13"/>
                    <a:pt x="13" y="24"/>
                    <a:pt x="0" y="24"/>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47" name="Line 616"/>
            <p:cNvSpPr>
              <a:spLocks noChangeShapeType="1"/>
            </p:cNvSpPr>
            <p:nvPr/>
          </p:nvSpPr>
          <p:spPr bwMode="auto">
            <a:xfrm>
              <a:off x="6267450" y="5030788"/>
              <a:ext cx="0" cy="111125"/>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48" name="Line 617"/>
            <p:cNvSpPr>
              <a:spLocks noChangeShapeType="1"/>
            </p:cNvSpPr>
            <p:nvPr/>
          </p:nvSpPr>
          <p:spPr bwMode="auto">
            <a:xfrm>
              <a:off x="6267450" y="5184776"/>
              <a:ext cx="0" cy="3016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49" name="Line 618"/>
            <p:cNvSpPr>
              <a:spLocks noChangeShapeType="1"/>
            </p:cNvSpPr>
            <p:nvPr/>
          </p:nvSpPr>
          <p:spPr bwMode="auto">
            <a:xfrm>
              <a:off x="6267450" y="5253038"/>
              <a:ext cx="0" cy="3016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50" name="Line 619"/>
            <p:cNvSpPr>
              <a:spLocks noChangeShapeType="1"/>
            </p:cNvSpPr>
            <p:nvPr/>
          </p:nvSpPr>
          <p:spPr bwMode="auto">
            <a:xfrm>
              <a:off x="6267450" y="5314951"/>
              <a:ext cx="0" cy="3651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51" name="Oval 620"/>
            <p:cNvSpPr>
              <a:spLocks noChangeArrowheads="1"/>
            </p:cNvSpPr>
            <p:nvPr/>
          </p:nvSpPr>
          <p:spPr bwMode="auto">
            <a:xfrm>
              <a:off x="6237288" y="4968876"/>
              <a:ext cx="61912" cy="61913"/>
            </a:xfrm>
            <a:prstGeom prst="ellipse">
              <a:avLst/>
            </a:pr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52" name="Freeform 621"/>
            <p:cNvSpPr>
              <a:spLocks/>
            </p:cNvSpPr>
            <p:nvPr/>
          </p:nvSpPr>
          <p:spPr bwMode="auto">
            <a:xfrm>
              <a:off x="6218238" y="5246688"/>
              <a:ext cx="80962" cy="92075"/>
            </a:xfrm>
            <a:custGeom>
              <a:avLst/>
              <a:gdLst>
                <a:gd name="T0" fmla="*/ 1 w 52"/>
                <a:gd name="T1" fmla="*/ 0 h 60"/>
                <a:gd name="T2" fmla="*/ 0 w 52"/>
                <a:gd name="T3" fmla="*/ 3 h 60"/>
                <a:gd name="T4" fmla="*/ 0 w 52"/>
                <a:gd name="T5" fmla="*/ 4 h 60"/>
                <a:gd name="T6" fmla="*/ 16 w 52"/>
                <a:gd name="T7" fmla="*/ 22 h 60"/>
                <a:gd name="T8" fmla="*/ 38 w 52"/>
                <a:gd name="T9" fmla="*/ 25 h 60"/>
                <a:gd name="T10" fmla="*/ 52 w 52"/>
                <a:gd name="T11" fmla="*/ 42 h 60"/>
                <a:gd name="T12" fmla="*/ 52 w 52"/>
                <a:gd name="T13" fmla="*/ 42 h 60"/>
                <a:gd name="T14" fmla="*/ 35 w 52"/>
                <a:gd name="T15" fmla="*/ 60 h 60"/>
                <a:gd name="T16" fmla="*/ 32 w 52"/>
                <a:gd name="T17" fmla="*/ 60 h 60"/>
                <a:gd name="T18" fmla="*/ 12 w 52"/>
                <a:gd name="T19"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60">
                  <a:moveTo>
                    <a:pt x="1" y="0"/>
                  </a:moveTo>
                  <a:cubicBezTo>
                    <a:pt x="0" y="1"/>
                    <a:pt x="0" y="2"/>
                    <a:pt x="0" y="3"/>
                  </a:cubicBezTo>
                  <a:cubicBezTo>
                    <a:pt x="0" y="4"/>
                    <a:pt x="0" y="4"/>
                    <a:pt x="0" y="4"/>
                  </a:cubicBezTo>
                  <a:cubicBezTo>
                    <a:pt x="0" y="13"/>
                    <a:pt x="7" y="21"/>
                    <a:pt x="16" y="22"/>
                  </a:cubicBezTo>
                  <a:cubicBezTo>
                    <a:pt x="38" y="25"/>
                    <a:pt x="38" y="25"/>
                    <a:pt x="38" y="25"/>
                  </a:cubicBezTo>
                  <a:cubicBezTo>
                    <a:pt x="46" y="27"/>
                    <a:pt x="52" y="34"/>
                    <a:pt x="52" y="42"/>
                  </a:cubicBezTo>
                  <a:cubicBezTo>
                    <a:pt x="52" y="42"/>
                    <a:pt x="52" y="42"/>
                    <a:pt x="52" y="42"/>
                  </a:cubicBezTo>
                  <a:cubicBezTo>
                    <a:pt x="52" y="52"/>
                    <a:pt x="44" y="60"/>
                    <a:pt x="35" y="60"/>
                  </a:cubicBezTo>
                  <a:cubicBezTo>
                    <a:pt x="32" y="60"/>
                    <a:pt x="32" y="60"/>
                    <a:pt x="32" y="60"/>
                  </a:cubicBezTo>
                  <a:cubicBezTo>
                    <a:pt x="21" y="60"/>
                    <a:pt x="12" y="50"/>
                    <a:pt x="12" y="39"/>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53" name="Line 622"/>
            <p:cNvSpPr>
              <a:spLocks noChangeShapeType="1"/>
            </p:cNvSpPr>
            <p:nvPr/>
          </p:nvSpPr>
          <p:spPr bwMode="auto">
            <a:xfrm>
              <a:off x="6205538" y="5067301"/>
              <a:ext cx="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54" name="Freeform 623"/>
            <p:cNvSpPr>
              <a:spLocks/>
            </p:cNvSpPr>
            <p:nvPr/>
          </p:nvSpPr>
          <p:spPr bwMode="auto">
            <a:xfrm>
              <a:off x="6169025" y="5067301"/>
              <a:ext cx="166687" cy="139700"/>
            </a:xfrm>
            <a:custGeom>
              <a:avLst/>
              <a:gdLst>
                <a:gd name="T0" fmla="*/ 100 w 108"/>
                <a:gd name="T1" fmla="*/ 90 h 90"/>
                <a:gd name="T2" fmla="*/ 108 w 108"/>
                <a:gd name="T3" fmla="*/ 74 h 90"/>
                <a:gd name="T4" fmla="*/ 108 w 108"/>
                <a:gd name="T5" fmla="*/ 74 h 90"/>
                <a:gd name="T6" fmla="*/ 90 w 108"/>
                <a:gd name="T7" fmla="*/ 54 h 90"/>
                <a:gd name="T8" fmla="*/ 21 w 108"/>
                <a:gd name="T9" fmla="*/ 46 h 90"/>
                <a:gd name="T10" fmla="*/ 0 w 108"/>
                <a:gd name="T11" fmla="*/ 22 h 90"/>
                <a:gd name="T12" fmla="*/ 22 w 108"/>
                <a:gd name="T13" fmla="*/ 0 h 90"/>
                <a:gd name="T14" fmla="*/ 42 w 108"/>
                <a:gd name="T15" fmla="*/ 1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90">
                  <a:moveTo>
                    <a:pt x="100" y="90"/>
                  </a:moveTo>
                  <a:cubicBezTo>
                    <a:pt x="105" y="87"/>
                    <a:pt x="108" y="81"/>
                    <a:pt x="108" y="74"/>
                  </a:cubicBezTo>
                  <a:cubicBezTo>
                    <a:pt x="108" y="74"/>
                    <a:pt x="108" y="74"/>
                    <a:pt x="108" y="74"/>
                  </a:cubicBezTo>
                  <a:cubicBezTo>
                    <a:pt x="108" y="63"/>
                    <a:pt x="100" y="55"/>
                    <a:pt x="90" y="54"/>
                  </a:cubicBezTo>
                  <a:cubicBezTo>
                    <a:pt x="21" y="46"/>
                    <a:pt x="21" y="46"/>
                    <a:pt x="21" y="46"/>
                  </a:cubicBezTo>
                  <a:cubicBezTo>
                    <a:pt x="8" y="44"/>
                    <a:pt x="0" y="34"/>
                    <a:pt x="0" y="22"/>
                  </a:cubicBezTo>
                  <a:cubicBezTo>
                    <a:pt x="0" y="9"/>
                    <a:pt x="10" y="0"/>
                    <a:pt x="22" y="0"/>
                  </a:cubicBezTo>
                  <a:cubicBezTo>
                    <a:pt x="31" y="0"/>
                    <a:pt x="38" y="4"/>
                    <a:pt x="42" y="1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55" name="Freeform 624"/>
            <p:cNvSpPr>
              <a:spLocks/>
            </p:cNvSpPr>
            <p:nvPr/>
          </p:nvSpPr>
          <p:spPr bwMode="auto">
            <a:xfrm>
              <a:off x="6303963" y="5067301"/>
              <a:ext cx="61912" cy="68263"/>
            </a:xfrm>
            <a:custGeom>
              <a:avLst/>
              <a:gdLst>
                <a:gd name="T0" fmla="*/ 28 w 41"/>
                <a:gd name="T1" fmla="*/ 44 h 44"/>
                <a:gd name="T2" fmla="*/ 41 w 41"/>
                <a:gd name="T3" fmla="*/ 22 h 44"/>
                <a:gd name="T4" fmla="*/ 19 w 41"/>
                <a:gd name="T5" fmla="*/ 0 h 44"/>
                <a:gd name="T6" fmla="*/ 0 w 41"/>
                <a:gd name="T7" fmla="*/ 12 h 44"/>
              </a:gdLst>
              <a:ahLst/>
              <a:cxnLst>
                <a:cxn ang="0">
                  <a:pos x="T0" y="T1"/>
                </a:cxn>
                <a:cxn ang="0">
                  <a:pos x="T2" y="T3"/>
                </a:cxn>
                <a:cxn ang="0">
                  <a:pos x="T4" y="T5"/>
                </a:cxn>
                <a:cxn ang="0">
                  <a:pos x="T6" y="T7"/>
                </a:cxn>
              </a:cxnLst>
              <a:rect l="0" t="0" r="r" b="b"/>
              <a:pathLst>
                <a:path w="41" h="44">
                  <a:moveTo>
                    <a:pt x="28" y="44"/>
                  </a:moveTo>
                  <a:cubicBezTo>
                    <a:pt x="36" y="39"/>
                    <a:pt x="41" y="31"/>
                    <a:pt x="41" y="22"/>
                  </a:cubicBezTo>
                  <a:cubicBezTo>
                    <a:pt x="41" y="9"/>
                    <a:pt x="31" y="0"/>
                    <a:pt x="19" y="0"/>
                  </a:cubicBezTo>
                  <a:cubicBezTo>
                    <a:pt x="11" y="0"/>
                    <a:pt x="3" y="4"/>
                    <a:pt x="0" y="1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56" name="Freeform 625"/>
            <p:cNvSpPr>
              <a:spLocks/>
            </p:cNvSpPr>
            <p:nvPr/>
          </p:nvSpPr>
          <p:spPr bwMode="auto">
            <a:xfrm>
              <a:off x="6194425" y="5165726"/>
              <a:ext cx="122237" cy="103188"/>
            </a:xfrm>
            <a:custGeom>
              <a:avLst/>
              <a:gdLst>
                <a:gd name="T0" fmla="*/ 3 w 80"/>
                <a:gd name="T1" fmla="*/ 0 h 67"/>
                <a:gd name="T2" fmla="*/ 0 w 80"/>
                <a:gd name="T3" fmla="*/ 10 h 67"/>
                <a:gd name="T4" fmla="*/ 0 w 80"/>
                <a:gd name="T5" fmla="*/ 10 h 67"/>
                <a:gd name="T6" fmla="*/ 18 w 80"/>
                <a:gd name="T7" fmla="*/ 30 h 67"/>
                <a:gd name="T8" fmla="*/ 64 w 80"/>
                <a:gd name="T9" fmla="*/ 37 h 67"/>
                <a:gd name="T10" fmla="*/ 80 w 80"/>
                <a:gd name="T11" fmla="*/ 56 h 67"/>
                <a:gd name="T12" fmla="*/ 80 w 80"/>
                <a:gd name="T13" fmla="*/ 56 h 67"/>
                <a:gd name="T14" fmla="*/ 76 w 80"/>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67">
                  <a:moveTo>
                    <a:pt x="3" y="0"/>
                  </a:moveTo>
                  <a:cubicBezTo>
                    <a:pt x="1" y="3"/>
                    <a:pt x="0" y="6"/>
                    <a:pt x="0" y="10"/>
                  </a:cubicBezTo>
                  <a:cubicBezTo>
                    <a:pt x="0" y="10"/>
                    <a:pt x="0" y="10"/>
                    <a:pt x="0" y="10"/>
                  </a:cubicBezTo>
                  <a:cubicBezTo>
                    <a:pt x="0" y="20"/>
                    <a:pt x="8" y="29"/>
                    <a:pt x="18" y="30"/>
                  </a:cubicBezTo>
                  <a:cubicBezTo>
                    <a:pt x="64" y="37"/>
                    <a:pt x="64" y="37"/>
                    <a:pt x="64" y="37"/>
                  </a:cubicBezTo>
                  <a:cubicBezTo>
                    <a:pt x="73" y="38"/>
                    <a:pt x="80" y="46"/>
                    <a:pt x="80" y="56"/>
                  </a:cubicBezTo>
                  <a:cubicBezTo>
                    <a:pt x="80" y="56"/>
                    <a:pt x="80" y="56"/>
                    <a:pt x="80" y="56"/>
                  </a:cubicBezTo>
                  <a:cubicBezTo>
                    <a:pt x="80" y="60"/>
                    <a:pt x="79" y="64"/>
                    <a:pt x="76" y="67"/>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grpSp>
      <p:sp>
        <p:nvSpPr>
          <p:cNvPr id="3" name="Footer Placeholder 2"/>
          <p:cNvSpPr>
            <a:spLocks noGrp="1"/>
          </p:cNvSpPr>
          <p:nvPr>
            <p:ph type="ftr" sz="quarter" idx="11"/>
          </p:nvPr>
        </p:nvSpPr>
        <p:spPr/>
        <p:txBody>
          <a:bodyPr/>
          <a:lstStyle/>
          <a:p>
            <a:r>
              <a:rPr lang="en-US">
                <a:solidFill>
                  <a:schemeClr val="tx2"/>
                </a:solidFill>
              </a:rPr>
              <a:t>Provider Education 2022</a:t>
            </a:r>
            <a:endParaRPr lang="en-US" dirty="0">
              <a:solidFill>
                <a:schemeClr val="tx2"/>
              </a:solidFill>
            </a:endParaRPr>
          </a:p>
        </p:txBody>
      </p:sp>
    </p:spTree>
    <p:extLst>
      <p:ext uri="{BB962C8B-B14F-4D97-AF65-F5344CB8AC3E}">
        <p14:creationId xmlns:p14="http://schemas.microsoft.com/office/powerpoint/2010/main" val="1917270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8" y="634654"/>
            <a:ext cx="8261684" cy="436093"/>
          </a:xfrm>
        </p:spPr>
        <p:txBody>
          <a:bodyPr/>
          <a:lstStyle/>
          <a:p>
            <a:r>
              <a:rPr lang="en-US" sz="2800" dirty="0"/>
              <a:t>Instructions for Obtaining Prior Approval</a:t>
            </a:r>
          </a:p>
        </p:txBody>
      </p:sp>
      <p:sp>
        <p:nvSpPr>
          <p:cNvPr id="4" name="Text Placeholder 3"/>
          <p:cNvSpPr>
            <a:spLocks noGrp="1"/>
          </p:cNvSpPr>
          <p:nvPr>
            <p:ph type="body" sz="quarter" idx="18"/>
          </p:nvPr>
        </p:nvSpPr>
        <p:spPr>
          <a:xfrm>
            <a:off x="160421" y="1411705"/>
            <a:ext cx="8742947" cy="4893993"/>
          </a:xfrm>
        </p:spPr>
        <p:txBody>
          <a:bodyPr/>
          <a:lstStyle/>
          <a:p>
            <a:pPr marL="0" indent="0">
              <a:buNone/>
            </a:pPr>
            <a:r>
              <a:rPr lang="en-US" sz="2000" b="0" dirty="0">
                <a:solidFill>
                  <a:srgbClr val="002060"/>
                </a:solidFill>
                <a:latin typeface="+mj-lt"/>
              </a:rPr>
              <a:t>Requests for prior authorizations from Kepro may be submitted using one of the following methods:</a:t>
            </a:r>
          </a:p>
          <a:p>
            <a:pPr>
              <a:buFont typeface="Arial" panose="020B0604020202020204" pitchFamily="34" charset="0"/>
              <a:buChar char="•"/>
            </a:pPr>
            <a:r>
              <a:rPr lang="en-US" sz="2000" b="0" dirty="0">
                <a:solidFill>
                  <a:srgbClr val="002060"/>
                </a:solidFill>
                <a:latin typeface="+mj-lt"/>
              </a:rPr>
              <a:t>Atrezzo Provider Portal</a:t>
            </a:r>
          </a:p>
          <a:p>
            <a:pPr>
              <a:buFont typeface="Arial" panose="020B0604020202020204" pitchFamily="34" charset="0"/>
              <a:buChar char="•"/>
            </a:pPr>
            <a:r>
              <a:rPr lang="en-US" sz="2000" b="0" dirty="0">
                <a:solidFill>
                  <a:srgbClr val="002060"/>
                </a:solidFill>
                <a:latin typeface="+mj-lt"/>
              </a:rPr>
              <a:t>Kepro Customer Service: +1 855 326 5219</a:t>
            </a:r>
          </a:p>
          <a:p>
            <a:pPr>
              <a:buFont typeface="Arial" panose="020B0604020202020204" pitchFamily="34" charset="0"/>
              <a:buChar char="•"/>
            </a:pPr>
            <a:r>
              <a:rPr lang="en-US" sz="2000" b="0" dirty="0">
                <a:solidFill>
                  <a:srgbClr val="002060"/>
                </a:solidFill>
                <a:latin typeface="+mj-lt"/>
              </a:rPr>
              <a:t>Kepro Fax: +1 855 300 0082</a:t>
            </a:r>
          </a:p>
          <a:p>
            <a:pPr marL="0" indent="0">
              <a:buNone/>
            </a:pPr>
            <a:endParaRPr lang="en-US" sz="2000" b="0" dirty="0">
              <a:latin typeface="+mj-lt"/>
            </a:endParaRPr>
          </a:p>
          <a:p>
            <a:pPr marL="0" indent="0" algn="ctr">
              <a:buNone/>
            </a:pPr>
            <a:endParaRPr lang="en-US" dirty="0"/>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6</a:t>
            </a:fld>
            <a:endParaRPr lang="en-US" dirty="0"/>
          </a:p>
        </p:txBody>
      </p:sp>
      <p:sp>
        <p:nvSpPr>
          <p:cNvPr id="6" name="Footer Placeholder 5"/>
          <p:cNvSpPr>
            <a:spLocks noGrp="1"/>
          </p:cNvSpPr>
          <p:nvPr>
            <p:ph type="ftr" sz="quarter" idx="11"/>
          </p:nvPr>
        </p:nvSpPr>
        <p:spPr/>
        <p:txBody>
          <a:bodyPr/>
          <a:lstStyle/>
          <a:p>
            <a:r>
              <a:rPr lang="en-US" dirty="0"/>
              <a:t>Provider</a:t>
            </a:r>
            <a:r>
              <a:rPr lang="en-US" dirty="0">
                <a:latin typeface="+mj-lt"/>
              </a:rPr>
              <a:t> </a:t>
            </a:r>
            <a:r>
              <a:rPr lang="en-US" dirty="0"/>
              <a:t>Education 2022</a:t>
            </a:r>
          </a:p>
        </p:txBody>
      </p:sp>
    </p:spTree>
    <p:extLst>
      <p:ext uri="{BB962C8B-B14F-4D97-AF65-F5344CB8AC3E}">
        <p14:creationId xmlns:p14="http://schemas.microsoft.com/office/powerpoint/2010/main" val="2070524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Transplants</a:t>
            </a:r>
          </a:p>
          <a:p>
            <a:endParaRPr lang="en-US" dirty="0"/>
          </a:p>
        </p:txBody>
      </p:sp>
    </p:spTree>
    <p:extLst>
      <p:ext uri="{BB962C8B-B14F-4D97-AF65-F5344CB8AC3E}">
        <p14:creationId xmlns:p14="http://schemas.microsoft.com/office/powerpoint/2010/main" val="1121145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731520" y="1010653"/>
            <a:ext cx="10622280" cy="5025488"/>
          </a:xfrm>
        </p:spPr>
        <p:txBody>
          <a:bodyPr>
            <a:normAutofit/>
          </a:bodyPr>
          <a:lstStyle/>
          <a:p>
            <a:r>
              <a:rPr lang="en-US" sz="2000" i="1" dirty="0">
                <a:latin typeface="Raleway" panose="020B0503030101060003" pitchFamily="34" charset="0"/>
              </a:rPr>
              <a:t>Per Medicaid Bulletin MB# 21-013 dated Dec. 1, 2021</a:t>
            </a:r>
            <a:r>
              <a:rPr lang="en-US" sz="2000" dirty="0">
                <a:latin typeface="Raleway" panose="020B0503030101060003" pitchFamily="34" charset="0"/>
              </a:rPr>
              <a:t>: Effective Jan. 1, 2022, the South Carolina Department of Health and Human Services (SCDHHS) will accept prior approval of an organ transplant by the agency’s quality improvement organization (QIO) as approval for a Healthy Connections Medicaid member to be treated out of state, if applicable. The agency’s QIO is Keystone Peer Review Organization (Kepro). Providers must continue to contact Kepro for prior authorization before rendering transplant services. </a:t>
            </a:r>
          </a:p>
          <a:p>
            <a:r>
              <a:rPr lang="en-US" sz="2000" dirty="0">
                <a:latin typeface="Raleway" panose="020B0503030101060003" pitchFamily="34" charset="0"/>
              </a:rPr>
              <a:t>Effective Jan. 1, 2022, SCDHHS requires providers to obtain prior authorization for all organ transplant services rendered to South Carolina Healthy Connections Medicaid members.</a:t>
            </a:r>
          </a:p>
          <a:p>
            <a:r>
              <a:rPr lang="en-US" sz="2000" dirty="0">
                <a:latin typeface="Raleway" panose="020B0503030101060003" pitchFamily="34" charset="0"/>
              </a:rPr>
              <a:t>This policy and its requirements are included in section 7 of SCDHHS’ Hospital Services provider manual.: </a:t>
            </a:r>
          </a:p>
          <a:p>
            <a:pPr marL="0" indent="0">
              <a:buNone/>
            </a:pPr>
            <a:endParaRPr lang="en-US" sz="2000" dirty="0">
              <a:solidFill>
                <a:srgbClr val="002855"/>
              </a:solidFill>
            </a:endParaRPr>
          </a:p>
          <a:p>
            <a:pPr marL="0" indent="0">
              <a:buNone/>
            </a:pPr>
            <a:endParaRPr lang="en-US" sz="2400" dirty="0">
              <a:solidFill>
                <a:srgbClr val="002060"/>
              </a:solidFill>
            </a:endParaRPr>
          </a:p>
          <a:p>
            <a:pPr marL="0" indent="0">
              <a:buNone/>
            </a:pPr>
            <a:endParaRPr lang="en-US" dirty="0"/>
          </a:p>
        </p:txBody>
      </p:sp>
      <p:sp>
        <p:nvSpPr>
          <p:cNvPr id="2" name="Title 1"/>
          <p:cNvSpPr>
            <a:spLocks noGrp="1"/>
          </p:cNvSpPr>
          <p:nvPr>
            <p:ph type="title"/>
          </p:nvPr>
        </p:nvSpPr>
        <p:spPr/>
        <p:txBody>
          <a:bodyPr/>
          <a:lstStyle/>
          <a:p>
            <a:r>
              <a:rPr lang="en-US" dirty="0">
                <a:latin typeface="Raleway" panose="020B0503030101060003" pitchFamily="34" charset="0"/>
              </a:rPr>
              <a:t>Transplants</a:t>
            </a:r>
          </a:p>
        </p:txBody>
      </p:sp>
      <p:sp>
        <p:nvSpPr>
          <p:cNvPr id="5" name="Slide Number Placeholder 4"/>
          <p:cNvSpPr>
            <a:spLocks noGrp="1"/>
          </p:cNvSpPr>
          <p:nvPr>
            <p:ph type="sldNum" sz="quarter" idx="10"/>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8</a:t>
            </a:fld>
            <a:endParaRPr lang="en-US" dirty="0"/>
          </a:p>
        </p:txBody>
      </p:sp>
      <p:sp>
        <p:nvSpPr>
          <p:cNvPr id="6" name="Footer Placeholder 5"/>
          <p:cNvSpPr>
            <a:spLocks noGrp="1"/>
          </p:cNvSpPr>
          <p:nvPr>
            <p:ph type="ftr" sz="quarter" idx="4294967295"/>
          </p:nvPr>
        </p:nvSpPr>
        <p:spPr>
          <a:xfrm>
            <a:off x="7852944" y="6356351"/>
            <a:ext cx="3790950" cy="295275"/>
          </a:xfrm>
          <a:prstGeom prst="rect">
            <a:avLst/>
          </a:prstGeom>
        </p:spPr>
        <p:txBody>
          <a:bodyPr/>
          <a:lstStyle/>
          <a:p>
            <a:r>
              <a:rPr lang="en-US" dirty="0">
                <a:solidFill>
                  <a:schemeClr val="tx2"/>
                </a:solidFill>
                <a:latin typeface="Raleway" panose="020B0503030101060003" pitchFamily="34" charset="0"/>
              </a:rPr>
              <a:t>Provider Education 2022</a:t>
            </a:r>
          </a:p>
        </p:txBody>
      </p:sp>
    </p:spTree>
    <p:extLst>
      <p:ext uri="{BB962C8B-B14F-4D97-AF65-F5344CB8AC3E}">
        <p14:creationId xmlns:p14="http://schemas.microsoft.com/office/powerpoint/2010/main" val="2005742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731520" y="1010653"/>
            <a:ext cx="10622280" cy="5025488"/>
          </a:xfrm>
        </p:spPr>
        <p:txBody>
          <a:bodyPr>
            <a:normAutofit/>
          </a:bodyPr>
          <a:lstStyle/>
          <a:p>
            <a:r>
              <a:rPr lang="en-US" sz="2000" dirty="0">
                <a:latin typeface="Raleway" panose="020B0503030101060003" pitchFamily="34" charset="0"/>
              </a:rPr>
              <a:t>Referral requests for organ transplants to both in-State and out-of-State centers must be submitted to the QIO, Kepro, before the services are rendered.</a:t>
            </a:r>
          </a:p>
          <a:p>
            <a:r>
              <a:rPr lang="en-US" sz="2000" dirty="0">
                <a:latin typeface="Raleway" panose="020B0503030101060003" pitchFamily="34" charset="0"/>
              </a:rPr>
              <a:t>Upon approval, Kepro will issue an approval letter. The approval letter will serve as authorization for pre-transplant services (72 hours pre-admission), the transplant event (Hospital admission through discharge), and post-transplant services up to 90 days from the date of discharge. The letter will also contain an authorization number that must be entered in the prior authorization field of all UB-04 and the CMS-1500 claim forms submitted for reimbursement.</a:t>
            </a:r>
          </a:p>
          <a:p>
            <a:pPr marL="0" indent="0">
              <a:buNone/>
            </a:pPr>
            <a:r>
              <a:rPr lang="en-US" sz="2000" b="1" dirty="0">
                <a:solidFill>
                  <a:srgbClr val="FF0000"/>
                </a:solidFill>
                <a:latin typeface="Raleway" panose="020B0503030101060003" pitchFamily="34" charset="0"/>
              </a:rPr>
              <a:t>Please note:</a:t>
            </a:r>
          </a:p>
          <a:p>
            <a:r>
              <a:rPr lang="en-US" sz="2000" dirty="0">
                <a:latin typeface="Raleway" panose="020B0503030101060003" pitchFamily="34" charset="0"/>
              </a:rPr>
              <a:t>The approval of a transplant evaluation does not guarantee the approval of the actual transplant.</a:t>
            </a:r>
          </a:p>
          <a:p>
            <a:r>
              <a:rPr lang="en-US" sz="2000" dirty="0">
                <a:solidFill>
                  <a:srgbClr val="002855"/>
                </a:solidFill>
                <a:latin typeface="Raleway" panose="020B0503030101060003" pitchFamily="34" charset="0"/>
              </a:rPr>
              <a:t>Pre-transplant admission for chemotherapy and/or cell harvest may require inpatient prior authorization (follow policy of primary insurance carrier for inpatient admission).</a:t>
            </a:r>
          </a:p>
          <a:p>
            <a:endParaRPr lang="en-US" sz="2000" dirty="0">
              <a:solidFill>
                <a:srgbClr val="002855"/>
              </a:solidFill>
            </a:endParaRPr>
          </a:p>
          <a:p>
            <a:pPr marL="0" indent="0">
              <a:buNone/>
            </a:pPr>
            <a:endParaRPr lang="en-US" sz="2400" dirty="0">
              <a:solidFill>
                <a:srgbClr val="002060"/>
              </a:solidFill>
            </a:endParaRPr>
          </a:p>
          <a:p>
            <a:pPr marL="0" indent="0">
              <a:buNone/>
            </a:pPr>
            <a:endParaRPr lang="en-US" dirty="0"/>
          </a:p>
        </p:txBody>
      </p:sp>
      <p:sp>
        <p:nvSpPr>
          <p:cNvPr id="2" name="Title 1"/>
          <p:cNvSpPr>
            <a:spLocks noGrp="1"/>
          </p:cNvSpPr>
          <p:nvPr>
            <p:ph type="title"/>
          </p:nvPr>
        </p:nvSpPr>
        <p:spPr/>
        <p:txBody>
          <a:bodyPr/>
          <a:lstStyle/>
          <a:p>
            <a:r>
              <a:rPr lang="en-US" dirty="0">
                <a:latin typeface="Raleway" panose="020B0503030101060003" pitchFamily="34" charset="0"/>
              </a:rPr>
              <a:t>Transplants</a:t>
            </a:r>
          </a:p>
        </p:txBody>
      </p:sp>
      <p:sp>
        <p:nvSpPr>
          <p:cNvPr id="5" name="Slide Number Placeholder 4"/>
          <p:cNvSpPr>
            <a:spLocks noGrp="1"/>
          </p:cNvSpPr>
          <p:nvPr>
            <p:ph type="sldNum" sz="quarter" idx="10"/>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9</a:t>
            </a:fld>
            <a:endParaRPr lang="en-US" dirty="0"/>
          </a:p>
        </p:txBody>
      </p:sp>
      <p:sp>
        <p:nvSpPr>
          <p:cNvPr id="6" name="Footer Placeholder 5"/>
          <p:cNvSpPr>
            <a:spLocks noGrp="1"/>
          </p:cNvSpPr>
          <p:nvPr>
            <p:ph type="ftr" sz="quarter" idx="4294967295"/>
          </p:nvPr>
        </p:nvSpPr>
        <p:spPr>
          <a:xfrm>
            <a:off x="7768277" y="6391275"/>
            <a:ext cx="3790950" cy="295275"/>
          </a:xfrm>
          <a:prstGeom prst="rect">
            <a:avLst/>
          </a:prstGeom>
        </p:spPr>
        <p:txBody>
          <a:bodyPr/>
          <a:lstStyle/>
          <a:p>
            <a:r>
              <a:rPr lang="en-US" dirty="0">
                <a:solidFill>
                  <a:schemeClr val="tx2"/>
                </a:solidFill>
                <a:latin typeface="Raleway" panose="020B0503030101060003" pitchFamily="34" charset="0"/>
              </a:rPr>
              <a:t>Provider Education 2022</a:t>
            </a:r>
          </a:p>
        </p:txBody>
      </p:sp>
    </p:spTree>
    <p:extLst>
      <p:ext uri="{BB962C8B-B14F-4D97-AF65-F5344CB8AC3E}">
        <p14:creationId xmlns:p14="http://schemas.microsoft.com/office/powerpoint/2010/main" val="11735604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Kepro Colors">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BDE3E8"/>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95D7C5F57E7C4989A0C8543CCD0081" ma:contentTypeVersion="4" ma:contentTypeDescription="Create a new document." ma:contentTypeScope="" ma:versionID="11e0b220e9353bd684b7387a94443a13">
  <xsd:schema xmlns:xsd="http://www.w3.org/2001/XMLSchema" xmlns:xs="http://www.w3.org/2001/XMLSchema" xmlns:p="http://schemas.microsoft.com/office/2006/metadata/properties" xmlns:ns3="ef846798-205d-47d4-9ed9-29f9f86e51c2" targetNamespace="http://schemas.microsoft.com/office/2006/metadata/properties" ma:root="true" ma:fieldsID="7e448a05666586f9a9a1e8162a6e884b" ns3:_="">
    <xsd:import namespace="ef846798-205d-47d4-9ed9-29f9f86e51c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846798-205d-47d4-9ed9-29f9f86e51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46E3ED-FFB0-4141-9647-02E3979050BE}">
  <ds:schemaRefs>
    <ds:schemaRef ds:uri="http://schemas.microsoft.com/office/2006/metadata/properties"/>
    <ds:schemaRef ds:uri="http://schemas.microsoft.com/office/2006/documentManagement/types"/>
    <ds:schemaRef ds:uri="http://www.w3.org/XML/1998/namespace"/>
    <ds:schemaRef ds:uri="ef846798-205d-47d4-9ed9-29f9f86e51c2"/>
    <ds:schemaRef ds:uri="http://schemas.microsoft.com/office/infopath/2007/PartnerControls"/>
    <ds:schemaRef ds:uri="http://schemas.openxmlformats.org/package/2006/metadata/core-properties"/>
    <ds:schemaRef ds:uri="http://purl.org/dc/elements/1.1/"/>
    <ds:schemaRef ds:uri="http://purl.org/dc/dcmitype/"/>
    <ds:schemaRef ds:uri="http://purl.org/dc/terms/"/>
  </ds:schemaRefs>
</ds:datastoreItem>
</file>

<file path=customXml/itemProps2.xml><?xml version="1.0" encoding="utf-8"?>
<ds:datastoreItem xmlns:ds="http://schemas.openxmlformats.org/officeDocument/2006/customXml" ds:itemID="{BB302847-182A-48BF-8368-051EFD721845}">
  <ds:schemaRefs>
    <ds:schemaRef ds:uri="http://schemas.microsoft.com/sharepoint/v3/contenttype/forms"/>
  </ds:schemaRefs>
</ds:datastoreItem>
</file>

<file path=customXml/itemProps3.xml><?xml version="1.0" encoding="utf-8"?>
<ds:datastoreItem xmlns:ds="http://schemas.openxmlformats.org/officeDocument/2006/customXml" ds:itemID="{AC223A6A-AF42-4259-8C47-ED6A3725B8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846798-205d-47d4-9ed9-29f9f86e51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12556</TotalTime>
  <Words>1240</Words>
  <Application>Microsoft Office PowerPoint</Application>
  <PresentationFormat>Widescreen</PresentationFormat>
  <Paragraphs>132</Paragraphs>
  <Slides>19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Raleway Light</vt:lpstr>
      <vt:lpstr>Calibri</vt:lpstr>
      <vt:lpstr>Wingdings</vt:lpstr>
      <vt:lpstr>Open Sans</vt:lpstr>
      <vt:lpstr>Arial</vt:lpstr>
      <vt:lpstr>Raleway</vt:lpstr>
      <vt:lpstr>Raleway SemiBold</vt:lpstr>
      <vt:lpstr>Custom Design</vt:lpstr>
      <vt:lpstr>1_Custom Design</vt:lpstr>
      <vt:lpstr>South Carolina Department of Health &amp; Human services</vt:lpstr>
      <vt:lpstr>Part One</vt:lpstr>
      <vt:lpstr>Kepro’s Mission</vt:lpstr>
      <vt:lpstr>Kepro at a Glance</vt:lpstr>
      <vt:lpstr>Kepro and SCDHHS Relationship</vt:lpstr>
      <vt:lpstr>Instructions for Obtaining Prior Approval</vt:lpstr>
      <vt:lpstr>PowerPoint Presentation</vt:lpstr>
      <vt:lpstr>Transplants</vt:lpstr>
      <vt:lpstr>Transplants</vt:lpstr>
      <vt:lpstr>Tips for Transplant Submission</vt:lpstr>
      <vt:lpstr>Tips for Transplant Submission</vt:lpstr>
      <vt:lpstr>Transplants</vt:lpstr>
      <vt:lpstr>Transplants</vt:lpstr>
      <vt:lpstr>PowerPoint Presentation</vt:lpstr>
      <vt:lpstr>Tips for Review Criteria</vt:lpstr>
      <vt:lpstr>Medical Necessity Denials</vt:lpstr>
      <vt:lpstr>Administrative Denials</vt:lpstr>
      <vt:lpstr>Turnaround Timeframes</vt:lpstr>
      <vt:lpstr>Where to Access Training Materials and Forms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of Virginia Department of Medical Assistance Services (DMAS)</dc:title>
  <dc:creator>Chantal Hunt</dc:creator>
  <cp:lastModifiedBy>Rebecca Joyce</cp:lastModifiedBy>
  <cp:revision>236</cp:revision>
  <dcterms:created xsi:type="dcterms:W3CDTF">2020-06-10T17:04:21Z</dcterms:created>
  <dcterms:modified xsi:type="dcterms:W3CDTF">2022-03-14T15:08:41Z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0x010100D795D7C5F57E7C4989A0C8543CCD0081</vt:lpwstr>
  </property>
</Properties>
</file>